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</p:sldMasterIdLst>
  <p:notesMasterIdLst>
    <p:notesMasterId r:id="rId117"/>
  </p:notesMasterIdLst>
  <p:handoutMasterIdLst>
    <p:handoutMasterId r:id="rId118"/>
  </p:handoutMasterIdLst>
  <p:sldIdLst>
    <p:sldId id="776" r:id="rId3"/>
    <p:sldId id="777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785" r:id="rId12"/>
    <p:sldId id="786" r:id="rId13"/>
    <p:sldId id="787" r:id="rId14"/>
    <p:sldId id="788" r:id="rId15"/>
    <p:sldId id="716" r:id="rId16"/>
    <p:sldId id="772" r:id="rId17"/>
    <p:sldId id="775" r:id="rId18"/>
    <p:sldId id="528" r:id="rId19"/>
    <p:sldId id="633" r:id="rId20"/>
    <p:sldId id="630" r:id="rId21"/>
    <p:sldId id="631" r:id="rId22"/>
    <p:sldId id="410" r:id="rId23"/>
    <p:sldId id="634" r:id="rId24"/>
    <p:sldId id="773" r:id="rId25"/>
    <p:sldId id="413" r:id="rId26"/>
    <p:sldId id="635" r:id="rId27"/>
    <p:sldId id="530" r:id="rId28"/>
    <p:sldId id="791" r:id="rId29"/>
    <p:sldId id="792" r:id="rId30"/>
    <p:sldId id="793" r:id="rId31"/>
    <p:sldId id="794" r:id="rId32"/>
    <p:sldId id="795" r:id="rId33"/>
    <p:sldId id="796" r:id="rId34"/>
    <p:sldId id="797" r:id="rId35"/>
    <p:sldId id="798" r:id="rId36"/>
    <p:sldId id="799" r:id="rId37"/>
    <p:sldId id="800" r:id="rId38"/>
    <p:sldId id="801" r:id="rId39"/>
    <p:sldId id="802" r:id="rId40"/>
    <p:sldId id="803" r:id="rId41"/>
    <p:sldId id="804" r:id="rId42"/>
    <p:sldId id="805" r:id="rId43"/>
    <p:sldId id="806" r:id="rId44"/>
    <p:sldId id="807" r:id="rId45"/>
    <p:sldId id="808" r:id="rId46"/>
    <p:sldId id="809" r:id="rId47"/>
    <p:sldId id="810" r:id="rId48"/>
    <p:sldId id="811" r:id="rId49"/>
    <p:sldId id="860" r:id="rId50"/>
    <p:sldId id="861" r:id="rId51"/>
    <p:sldId id="862" r:id="rId52"/>
    <p:sldId id="863" r:id="rId53"/>
    <p:sldId id="864" r:id="rId54"/>
    <p:sldId id="865" r:id="rId55"/>
    <p:sldId id="818" r:id="rId56"/>
    <p:sldId id="774" r:id="rId57"/>
    <p:sldId id="790" r:id="rId58"/>
    <p:sldId id="414" r:id="rId59"/>
    <p:sldId id="531" r:id="rId60"/>
    <p:sldId id="638" r:id="rId61"/>
    <p:sldId id="739" r:id="rId62"/>
    <p:sldId id="824" r:id="rId63"/>
    <p:sldId id="825" r:id="rId64"/>
    <p:sldId id="826" r:id="rId65"/>
    <p:sldId id="827" r:id="rId66"/>
    <p:sldId id="828" r:id="rId67"/>
    <p:sldId id="829" r:id="rId68"/>
    <p:sldId id="830" r:id="rId69"/>
    <p:sldId id="831" r:id="rId70"/>
    <p:sldId id="832" r:id="rId71"/>
    <p:sldId id="833" r:id="rId72"/>
    <p:sldId id="834" r:id="rId73"/>
    <p:sldId id="835" r:id="rId74"/>
    <p:sldId id="836" r:id="rId75"/>
    <p:sldId id="837" r:id="rId76"/>
    <p:sldId id="838" r:id="rId77"/>
    <p:sldId id="839" r:id="rId78"/>
    <p:sldId id="840" r:id="rId79"/>
    <p:sldId id="841" r:id="rId80"/>
    <p:sldId id="842" r:id="rId81"/>
    <p:sldId id="843" r:id="rId82"/>
    <p:sldId id="866" r:id="rId83"/>
    <p:sldId id="867" r:id="rId84"/>
    <p:sldId id="846" r:id="rId85"/>
    <p:sldId id="852" r:id="rId86"/>
    <p:sldId id="853" r:id="rId87"/>
    <p:sldId id="854" r:id="rId88"/>
    <p:sldId id="887" r:id="rId89"/>
    <p:sldId id="855" r:id="rId90"/>
    <p:sldId id="856" r:id="rId91"/>
    <p:sldId id="857" r:id="rId92"/>
    <p:sldId id="858" r:id="rId93"/>
    <p:sldId id="859" r:id="rId94"/>
    <p:sldId id="888" r:id="rId95"/>
    <p:sldId id="700" r:id="rId96"/>
    <p:sldId id="415" r:id="rId97"/>
    <p:sldId id="868" r:id="rId98"/>
    <p:sldId id="869" r:id="rId99"/>
    <p:sldId id="870" r:id="rId100"/>
    <p:sldId id="871" r:id="rId101"/>
    <p:sldId id="872" r:id="rId102"/>
    <p:sldId id="881" r:id="rId103"/>
    <p:sldId id="873" r:id="rId104"/>
    <p:sldId id="882" r:id="rId105"/>
    <p:sldId id="883" r:id="rId106"/>
    <p:sldId id="874" r:id="rId107"/>
    <p:sldId id="875" r:id="rId108"/>
    <p:sldId id="876" r:id="rId109"/>
    <p:sldId id="877" r:id="rId110"/>
    <p:sldId id="878" r:id="rId111"/>
    <p:sldId id="879" r:id="rId112"/>
    <p:sldId id="880" r:id="rId113"/>
    <p:sldId id="884" r:id="rId114"/>
    <p:sldId id="885" r:id="rId115"/>
    <p:sldId id="886" r:id="rId116"/>
  </p:sldIdLst>
  <p:sldSz cx="9144000" cy="5143500" type="screen16x9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2D574F0-743F-8F43-B26A-0D9BA48A474C}">
          <p14:sldIdLst/>
        </p14:section>
        <p14:section name="Sezione senza titolo" id="{2856AD68-94DC-5749-A411-260F44BAFEE7}">
          <p14:sldIdLst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16"/>
            <p14:sldId id="772"/>
            <p14:sldId id="775"/>
            <p14:sldId id="528"/>
            <p14:sldId id="633"/>
            <p14:sldId id="630"/>
            <p14:sldId id="631"/>
            <p14:sldId id="410"/>
            <p14:sldId id="634"/>
            <p14:sldId id="773"/>
            <p14:sldId id="413"/>
            <p14:sldId id="635"/>
            <p14:sldId id="530"/>
            <p14:sldId id="791"/>
            <p14:sldId id="792"/>
            <p14:sldId id="793"/>
            <p14:sldId id="794"/>
            <p14:sldId id="795"/>
            <p14:sldId id="796"/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60"/>
            <p14:sldId id="861"/>
            <p14:sldId id="862"/>
            <p14:sldId id="863"/>
            <p14:sldId id="864"/>
            <p14:sldId id="865"/>
            <p14:sldId id="818"/>
            <p14:sldId id="774"/>
            <p14:sldId id="790"/>
            <p14:sldId id="414"/>
            <p14:sldId id="531"/>
            <p14:sldId id="638"/>
            <p14:sldId id="739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2"/>
            <p14:sldId id="833"/>
            <p14:sldId id="834"/>
            <p14:sldId id="835"/>
            <p14:sldId id="836"/>
            <p14:sldId id="837"/>
            <p14:sldId id="838"/>
            <p14:sldId id="839"/>
            <p14:sldId id="840"/>
            <p14:sldId id="841"/>
            <p14:sldId id="842"/>
            <p14:sldId id="843"/>
            <p14:sldId id="866"/>
            <p14:sldId id="867"/>
            <p14:sldId id="846"/>
            <p14:sldId id="852"/>
            <p14:sldId id="853"/>
            <p14:sldId id="854"/>
            <p14:sldId id="887"/>
            <p14:sldId id="855"/>
            <p14:sldId id="856"/>
            <p14:sldId id="857"/>
            <p14:sldId id="858"/>
            <p14:sldId id="859"/>
            <p14:sldId id="888"/>
            <p14:sldId id="700"/>
            <p14:sldId id="415"/>
            <p14:sldId id="868"/>
            <p14:sldId id="869"/>
            <p14:sldId id="870"/>
            <p14:sldId id="871"/>
            <p14:sldId id="872"/>
            <p14:sldId id="881"/>
            <p14:sldId id="873"/>
            <p14:sldId id="882"/>
            <p14:sldId id="883"/>
            <p14:sldId id="874"/>
            <p14:sldId id="875"/>
            <p14:sldId id="876"/>
            <p14:sldId id="877"/>
            <p14:sldId id="878"/>
            <p14:sldId id="879"/>
            <p14:sldId id="880"/>
            <p14:sldId id="884"/>
            <p14:sldId id="885"/>
            <p14:sldId id="8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Glomsaas" initials="MG" lastIdx="0" clrIdx="0">
    <p:extLst>
      <p:ext uri="{19B8F6BF-5375-455C-9EA6-DF929625EA0E}">
        <p15:presenceInfo xmlns:p15="http://schemas.microsoft.com/office/powerpoint/2012/main" userId="S::marianne@abaskosmetikk.no::57c403d7-e08a-483c-ba5f-eab493cdb9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44B"/>
    <a:srgbClr val="00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7211" autoAdjust="0"/>
  </p:normalViewPr>
  <p:slideViewPr>
    <p:cSldViewPr snapToGrid="0" snapToObjects="1">
      <p:cViewPr varScale="1">
        <p:scale>
          <a:sx n="77" d="100"/>
          <a:sy n="77" d="100"/>
        </p:scale>
        <p:origin x="1036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70" d="100"/>
        <a:sy n="170" d="100"/>
      </p:scale>
      <p:origin x="0" y="44414"/>
    </p:cViewPr>
  </p:sorterViewPr>
  <p:notesViewPr>
    <p:cSldViewPr snapToGrid="0" snapToObjects="1">
      <p:cViewPr varScale="1">
        <p:scale>
          <a:sx n="49" d="100"/>
          <a:sy n="49" d="100"/>
        </p:scale>
        <p:origin x="291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3607" cy="339724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6" y="2"/>
            <a:ext cx="4303607" cy="339724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70E66486-0713-3C4E-B949-BA4C49EC563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602"/>
            <a:ext cx="4303607" cy="33972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6" y="6453602"/>
            <a:ext cx="4303607" cy="33972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EA5026D3-2EEB-A74B-9A85-20BD93AD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7" cy="34090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5496" y="1"/>
            <a:ext cx="4303607" cy="34090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80CE9CED-0D8D-41E4-BC86-EF2AD78EEA04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141" y="3269858"/>
            <a:ext cx="7945120" cy="2675335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3602"/>
            <a:ext cx="4303607" cy="34090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5496" y="6453602"/>
            <a:ext cx="4303607" cy="34090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9594A38B-5171-4058-B760-BD283E66DF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7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93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05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94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94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942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374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374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374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510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510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8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6038" y="744538"/>
            <a:ext cx="6616700" cy="3721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251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370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120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50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146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262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936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681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681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50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97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6038" y="744538"/>
            <a:ext cx="6616700" cy="3721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36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99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604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788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66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87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29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86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2118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121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108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850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65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930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1794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1565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2473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0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4A38B-5171-4058-B760-BD283E66DFE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7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4A38B-5171-4058-B760-BD283E66DFE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7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34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37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4A38B-5171-4058-B760-BD283E66DFE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34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3"/>
          <p:cNvSpPr/>
          <p:nvPr userDrawn="1"/>
        </p:nvSpPr>
        <p:spPr>
          <a:xfrm>
            <a:off x="2231448" y="0"/>
            <a:ext cx="6902356" cy="5163300"/>
          </a:xfrm>
          <a:custGeom>
            <a:avLst/>
            <a:gdLst/>
            <a:ahLst/>
            <a:cxnLst/>
            <a:rect l="l" t="t" r="r" b="b"/>
            <a:pathLst>
              <a:path w="4312285" h="3225800">
                <a:moveTo>
                  <a:pt x="837188" y="0"/>
                </a:moveTo>
                <a:lnTo>
                  <a:pt x="445873" y="0"/>
                </a:lnTo>
                <a:lnTo>
                  <a:pt x="431221" y="25400"/>
                </a:lnTo>
                <a:lnTo>
                  <a:pt x="408658" y="63500"/>
                </a:lnTo>
                <a:lnTo>
                  <a:pt x="386640" y="101600"/>
                </a:lnTo>
                <a:lnTo>
                  <a:pt x="365174" y="139700"/>
                </a:lnTo>
                <a:lnTo>
                  <a:pt x="344264" y="177800"/>
                </a:lnTo>
                <a:lnTo>
                  <a:pt x="323916" y="215900"/>
                </a:lnTo>
                <a:lnTo>
                  <a:pt x="304134" y="266700"/>
                </a:lnTo>
                <a:lnTo>
                  <a:pt x="284925" y="304800"/>
                </a:lnTo>
                <a:lnTo>
                  <a:pt x="266292" y="342900"/>
                </a:lnTo>
                <a:lnTo>
                  <a:pt x="248242" y="381000"/>
                </a:lnTo>
                <a:lnTo>
                  <a:pt x="230779" y="431800"/>
                </a:lnTo>
                <a:lnTo>
                  <a:pt x="213910" y="469900"/>
                </a:lnTo>
                <a:lnTo>
                  <a:pt x="197638" y="508000"/>
                </a:lnTo>
                <a:lnTo>
                  <a:pt x="181969" y="558800"/>
                </a:lnTo>
                <a:lnTo>
                  <a:pt x="166909" y="596900"/>
                </a:lnTo>
                <a:lnTo>
                  <a:pt x="152462" y="647700"/>
                </a:lnTo>
                <a:lnTo>
                  <a:pt x="138634" y="685800"/>
                </a:lnTo>
                <a:lnTo>
                  <a:pt x="125429" y="736600"/>
                </a:lnTo>
                <a:lnTo>
                  <a:pt x="112854" y="774700"/>
                </a:lnTo>
                <a:lnTo>
                  <a:pt x="100913" y="825500"/>
                </a:lnTo>
                <a:lnTo>
                  <a:pt x="89612" y="863600"/>
                </a:lnTo>
                <a:lnTo>
                  <a:pt x="78955" y="914400"/>
                </a:lnTo>
                <a:lnTo>
                  <a:pt x="68948" y="952500"/>
                </a:lnTo>
                <a:lnTo>
                  <a:pt x="59597" y="1003300"/>
                </a:lnTo>
                <a:lnTo>
                  <a:pt x="50905" y="1041400"/>
                </a:lnTo>
                <a:lnTo>
                  <a:pt x="42879" y="1092200"/>
                </a:lnTo>
                <a:lnTo>
                  <a:pt x="35524" y="1143000"/>
                </a:lnTo>
                <a:lnTo>
                  <a:pt x="28844" y="1181100"/>
                </a:lnTo>
                <a:lnTo>
                  <a:pt x="22846" y="1231900"/>
                </a:lnTo>
                <a:lnTo>
                  <a:pt x="17534" y="1282700"/>
                </a:lnTo>
                <a:lnTo>
                  <a:pt x="12913" y="1320800"/>
                </a:lnTo>
                <a:lnTo>
                  <a:pt x="8989" y="1371600"/>
                </a:lnTo>
                <a:lnTo>
                  <a:pt x="5766" y="1422400"/>
                </a:lnTo>
                <a:lnTo>
                  <a:pt x="3251" y="1473200"/>
                </a:lnTo>
                <a:lnTo>
                  <a:pt x="1448" y="1511300"/>
                </a:lnTo>
                <a:lnTo>
                  <a:pt x="363" y="1562100"/>
                </a:lnTo>
                <a:lnTo>
                  <a:pt x="0" y="1612900"/>
                </a:lnTo>
                <a:lnTo>
                  <a:pt x="363" y="1663700"/>
                </a:lnTo>
                <a:lnTo>
                  <a:pt x="1448" y="1714500"/>
                </a:lnTo>
                <a:lnTo>
                  <a:pt x="3251" y="1752600"/>
                </a:lnTo>
                <a:lnTo>
                  <a:pt x="5766" y="1803400"/>
                </a:lnTo>
                <a:lnTo>
                  <a:pt x="8989" y="1854200"/>
                </a:lnTo>
                <a:lnTo>
                  <a:pt x="12913" y="1905000"/>
                </a:lnTo>
                <a:lnTo>
                  <a:pt x="17534" y="1943100"/>
                </a:lnTo>
                <a:lnTo>
                  <a:pt x="22846" y="1993900"/>
                </a:lnTo>
                <a:lnTo>
                  <a:pt x="28844" y="2044700"/>
                </a:lnTo>
                <a:lnTo>
                  <a:pt x="35524" y="2082800"/>
                </a:lnTo>
                <a:lnTo>
                  <a:pt x="42879" y="2133600"/>
                </a:lnTo>
                <a:lnTo>
                  <a:pt x="50905" y="2184400"/>
                </a:lnTo>
                <a:lnTo>
                  <a:pt x="59597" y="2222500"/>
                </a:lnTo>
                <a:lnTo>
                  <a:pt x="68948" y="2273300"/>
                </a:lnTo>
                <a:lnTo>
                  <a:pt x="78955" y="2311400"/>
                </a:lnTo>
                <a:lnTo>
                  <a:pt x="89612" y="2362200"/>
                </a:lnTo>
                <a:lnTo>
                  <a:pt x="100913" y="2400300"/>
                </a:lnTo>
                <a:lnTo>
                  <a:pt x="112854" y="2451100"/>
                </a:lnTo>
                <a:lnTo>
                  <a:pt x="125429" y="2489200"/>
                </a:lnTo>
                <a:lnTo>
                  <a:pt x="138634" y="2540000"/>
                </a:lnTo>
                <a:lnTo>
                  <a:pt x="152462" y="2578100"/>
                </a:lnTo>
                <a:lnTo>
                  <a:pt x="166909" y="2628900"/>
                </a:lnTo>
                <a:lnTo>
                  <a:pt x="181969" y="2667000"/>
                </a:lnTo>
                <a:lnTo>
                  <a:pt x="197638" y="2717800"/>
                </a:lnTo>
                <a:lnTo>
                  <a:pt x="213910" y="2755900"/>
                </a:lnTo>
                <a:lnTo>
                  <a:pt x="230779" y="2794000"/>
                </a:lnTo>
                <a:lnTo>
                  <a:pt x="248242" y="2844800"/>
                </a:lnTo>
                <a:lnTo>
                  <a:pt x="266292" y="2882900"/>
                </a:lnTo>
                <a:lnTo>
                  <a:pt x="284925" y="2921000"/>
                </a:lnTo>
                <a:lnTo>
                  <a:pt x="304134" y="2959100"/>
                </a:lnTo>
                <a:lnTo>
                  <a:pt x="323916" y="3009900"/>
                </a:lnTo>
                <a:lnTo>
                  <a:pt x="344264" y="3048000"/>
                </a:lnTo>
                <a:lnTo>
                  <a:pt x="365174" y="3086100"/>
                </a:lnTo>
                <a:lnTo>
                  <a:pt x="386640" y="3124200"/>
                </a:lnTo>
                <a:lnTo>
                  <a:pt x="408658" y="3162300"/>
                </a:lnTo>
                <a:lnTo>
                  <a:pt x="431221" y="3200400"/>
                </a:lnTo>
                <a:lnTo>
                  <a:pt x="448726" y="3225800"/>
                </a:lnTo>
                <a:lnTo>
                  <a:pt x="837608" y="3225800"/>
                </a:lnTo>
                <a:lnTo>
                  <a:pt x="828483" y="3213100"/>
                </a:lnTo>
                <a:lnTo>
                  <a:pt x="800626" y="3175000"/>
                </a:lnTo>
                <a:lnTo>
                  <a:pt x="773498" y="3136900"/>
                </a:lnTo>
                <a:lnTo>
                  <a:pt x="747105" y="3098800"/>
                </a:lnTo>
                <a:lnTo>
                  <a:pt x="721452" y="3048000"/>
                </a:lnTo>
                <a:lnTo>
                  <a:pt x="696547" y="3009900"/>
                </a:lnTo>
                <a:lnTo>
                  <a:pt x="672393" y="2971800"/>
                </a:lnTo>
                <a:lnTo>
                  <a:pt x="648998" y="2921000"/>
                </a:lnTo>
                <a:lnTo>
                  <a:pt x="626367" y="2882900"/>
                </a:lnTo>
                <a:lnTo>
                  <a:pt x="604506" y="2832100"/>
                </a:lnTo>
                <a:lnTo>
                  <a:pt x="583421" y="2781300"/>
                </a:lnTo>
                <a:lnTo>
                  <a:pt x="563117" y="2743200"/>
                </a:lnTo>
                <a:lnTo>
                  <a:pt x="543602" y="2692400"/>
                </a:lnTo>
                <a:lnTo>
                  <a:pt x="524880" y="2654300"/>
                </a:lnTo>
                <a:lnTo>
                  <a:pt x="506958" y="2603500"/>
                </a:lnTo>
                <a:lnTo>
                  <a:pt x="489840" y="2552700"/>
                </a:lnTo>
                <a:lnTo>
                  <a:pt x="473535" y="2501900"/>
                </a:lnTo>
                <a:lnTo>
                  <a:pt x="458046" y="2463800"/>
                </a:lnTo>
                <a:lnTo>
                  <a:pt x="443380" y="2413000"/>
                </a:lnTo>
                <a:lnTo>
                  <a:pt x="429543" y="2362200"/>
                </a:lnTo>
                <a:lnTo>
                  <a:pt x="416541" y="2311400"/>
                </a:lnTo>
                <a:lnTo>
                  <a:pt x="404380" y="2260600"/>
                </a:lnTo>
                <a:lnTo>
                  <a:pt x="393065" y="2209800"/>
                </a:lnTo>
                <a:lnTo>
                  <a:pt x="383213" y="2171700"/>
                </a:lnTo>
                <a:lnTo>
                  <a:pt x="374186" y="2120900"/>
                </a:lnTo>
                <a:lnTo>
                  <a:pt x="365978" y="2070100"/>
                </a:lnTo>
                <a:lnTo>
                  <a:pt x="358585" y="2032000"/>
                </a:lnTo>
                <a:lnTo>
                  <a:pt x="352001" y="1981200"/>
                </a:lnTo>
                <a:lnTo>
                  <a:pt x="346221" y="1930400"/>
                </a:lnTo>
                <a:lnTo>
                  <a:pt x="341241" y="1879600"/>
                </a:lnTo>
                <a:lnTo>
                  <a:pt x="337056" y="1841500"/>
                </a:lnTo>
                <a:lnTo>
                  <a:pt x="333661" y="1790700"/>
                </a:lnTo>
                <a:lnTo>
                  <a:pt x="331050" y="1739900"/>
                </a:lnTo>
                <a:lnTo>
                  <a:pt x="329220" y="1701800"/>
                </a:lnTo>
                <a:lnTo>
                  <a:pt x="328164" y="1651000"/>
                </a:lnTo>
                <a:lnTo>
                  <a:pt x="327879" y="1600200"/>
                </a:lnTo>
                <a:lnTo>
                  <a:pt x="328359" y="1562100"/>
                </a:lnTo>
                <a:lnTo>
                  <a:pt x="329600" y="1511300"/>
                </a:lnTo>
                <a:lnTo>
                  <a:pt x="331596" y="1473200"/>
                </a:lnTo>
                <a:lnTo>
                  <a:pt x="334342" y="1422400"/>
                </a:lnTo>
                <a:lnTo>
                  <a:pt x="337835" y="1371600"/>
                </a:lnTo>
                <a:lnTo>
                  <a:pt x="342068" y="1333500"/>
                </a:lnTo>
                <a:lnTo>
                  <a:pt x="347036" y="1282700"/>
                </a:lnTo>
                <a:lnTo>
                  <a:pt x="352736" y="1244600"/>
                </a:lnTo>
                <a:lnTo>
                  <a:pt x="359162" y="1193800"/>
                </a:lnTo>
                <a:lnTo>
                  <a:pt x="366309" y="1155700"/>
                </a:lnTo>
                <a:lnTo>
                  <a:pt x="374172" y="1104900"/>
                </a:lnTo>
                <a:lnTo>
                  <a:pt x="382746" y="1054100"/>
                </a:lnTo>
                <a:lnTo>
                  <a:pt x="392027" y="1016000"/>
                </a:lnTo>
                <a:lnTo>
                  <a:pt x="402009" y="977900"/>
                </a:lnTo>
                <a:lnTo>
                  <a:pt x="412688" y="927100"/>
                </a:lnTo>
                <a:lnTo>
                  <a:pt x="424058" y="889000"/>
                </a:lnTo>
                <a:lnTo>
                  <a:pt x="436116" y="838200"/>
                </a:lnTo>
                <a:lnTo>
                  <a:pt x="448855" y="800100"/>
                </a:lnTo>
                <a:lnTo>
                  <a:pt x="462271" y="749300"/>
                </a:lnTo>
                <a:lnTo>
                  <a:pt x="476359" y="711200"/>
                </a:lnTo>
                <a:lnTo>
                  <a:pt x="491114" y="673100"/>
                </a:lnTo>
                <a:lnTo>
                  <a:pt x="506532" y="622300"/>
                </a:lnTo>
                <a:lnTo>
                  <a:pt x="522607" y="584200"/>
                </a:lnTo>
                <a:lnTo>
                  <a:pt x="539334" y="546100"/>
                </a:lnTo>
                <a:lnTo>
                  <a:pt x="556709" y="508000"/>
                </a:lnTo>
                <a:lnTo>
                  <a:pt x="574726" y="457200"/>
                </a:lnTo>
                <a:lnTo>
                  <a:pt x="593381" y="419100"/>
                </a:lnTo>
                <a:lnTo>
                  <a:pt x="612669" y="381000"/>
                </a:lnTo>
                <a:lnTo>
                  <a:pt x="632585" y="342900"/>
                </a:lnTo>
                <a:lnTo>
                  <a:pt x="653123" y="304800"/>
                </a:lnTo>
                <a:lnTo>
                  <a:pt x="674280" y="254000"/>
                </a:lnTo>
                <a:lnTo>
                  <a:pt x="696050" y="215900"/>
                </a:lnTo>
                <a:lnTo>
                  <a:pt x="718428" y="177800"/>
                </a:lnTo>
                <a:lnTo>
                  <a:pt x="741410" y="139700"/>
                </a:lnTo>
                <a:lnTo>
                  <a:pt x="764990" y="101600"/>
                </a:lnTo>
                <a:lnTo>
                  <a:pt x="789164" y="63500"/>
                </a:lnTo>
                <a:lnTo>
                  <a:pt x="813926" y="25400"/>
                </a:lnTo>
                <a:lnTo>
                  <a:pt x="837188" y="0"/>
                </a:lnTo>
                <a:close/>
              </a:path>
              <a:path w="4312285" h="3225800">
                <a:moveTo>
                  <a:pt x="3587869" y="863600"/>
                </a:moveTo>
                <a:lnTo>
                  <a:pt x="3014700" y="863600"/>
                </a:lnTo>
                <a:lnTo>
                  <a:pt x="2912414" y="889000"/>
                </a:lnTo>
                <a:lnTo>
                  <a:pt x="2809989" y="901700"/>
                </a:lnTo>
                <a:lnTo>
                  <a:pt x="2613508" y="952500"/>
                </a:lnTo>
                <a:lnTo>
                  <a:pt x="2564756" y="977900"/>
                </a:lnTo>
                <a:lnTo>
                  <a:pt x="2468763" y="1003300"/>
                </a:lnTo>
                <a:lnTo>
                  <a:pt x="2421421" y="1028700"/>
                </a:lnTo>
                <a:lnTo>
                  <a:pt x="2374449" y="1041400"/>
                </a:lnTo>
                <a:lnTo>
                  <a:pt x="2327795" y="1066800"/>
                </a:lnTo>
                <a:lnTo>
                  <a:pt x="2281768" y="1079500"/>
                </a:lnTo>
                <a:lnTo>
                  <a:pt x="2236135" y="1104900"/>
                </a:lnTo>
                <a:lnTo>
                  <a:pt x="2190911" y="1117600"/>
                </a:lnTo>
                <a:lnTo>
                  <a:pt x="2146115" y="1143000"/>
                </a:lnTo>
                <a:lnTo>
                  <a:pt x="2014455" y="1219200"/>
                </a:lnTo>
                <a:lnTo>
                  <a:pt x="1929126" y="1270000"/>
                </a:lnTo>
                <a:lnTo>
                  <a:pt x="1845910" y="1320800"/>
                </a:lnTo>
                <a:lnTo>
                  <a:pt x="1764943" y="1371600"/>
                </a:lnTo>
                <a:lnTo>
                  <a:pt x="1725344" y="1409700"/>
                </a:lnTo>
                <a:lnTo>
                  <a:pt x="1686358" y="1435100"/>
                </a:lnTo>
                <a:lnTo>
                  <a:pt x="1648002" y="1460500"/>
                </a:lnTo>
                <a:lnTo>
                  <a:pt x="1607826" y="1498600"/>
                </a:lnTo>
                <a:lnTo>
                  <a:pt x="1568564" y="1536700"/>
                </a:lnTo>
                <a:lnTo>
                  <a:pt x="1530255" y="1562100"/>
                </a:lnTo>
                <a:lnTo>
                  <a:pt x="1492937" y="1600200"/>
                </a:lnTo>
                <a:lnTo>
                  <a:pt x="1456649" y="1638300"/>
                </a:lnTo>
                <a:lnTo>
                  <a:pt x="1421431" y="1676400"/>
                </a:lnTo>
                <a:lnTo>
                  <a:pt x="1387320" y="1714500"/>
                </a:lnTo>
                <a:lnTo>
                  <a:pt x="1354357" y="1752600"/>
                </a:lnTo>
                <a:lnTo>
                  <a:pt x="1322580" y="1790700"/>
                </a:lnTo>
                <a:lnTo>
                  <a:pt x="1292028" y="1828800"/>
                </a:lnTo>
                <a:lnTo>
                  <a:pt x="1262739" y="1866900"/>
                </a:lnTo>
                <a:lnTo>
                  <a:pt x="1234754" y="1917700"/>
                </a:lnTo>
                <a:lnTo>
                  <a:pt x="1208109" y="1955800"/>
                </a:lnTo>
                <a:lnTo>
                  <a:pt x="1182846" y="1993900"/>
                </a:lnTo>
                <a:lnTo>
                  <a:pt x="1159002" y="2032000"/>
                </a:lnTo>
                <a:lnTo>
                  <a:pt x="1134749" y="2082800"/>
                </a:lnTo>
                <a:lnTo>
                  <a:pt x="1112088" y="2133600"/>
                </a:lnTo>
                <a:lnTo>
                  <a:pt x="1091014" y="2171700"/>
                </a:lnTo>
                <a:lnTo>
                  <a:pt x="1071527" y="2222500"/>
                </a:lnTo>
                <a:lnTo>
                  <a:pt x="1053625" y="2273300"/>
                </a:lnTo>
                <a:lnTo>
                  <a:pt x="1037305" y="2324100"/>
                </a:lnTo>
                <a:lnTo>
                  <a:pt x="1022565" y="2362200"/>
                </a:lnTo>
                <a:lnTo>
                  <a:pt x="1008944" y="2413000"/>
                </a:lnTo>
                <a:lnTo>
                  <a:pt x="996434" y="2463800"/>
                </a:lnTo>
                <a:lnTo>
                  <a:pt x="985090" y="2501900"/>
                </a:lnTo>
                <a:lnTo>
                  <a:pt x="974972" y="2552700"/>
                </a:lnTo>
                <a:lnTo>
                  <a:pt x="966135" y="2603500"/>
                </a:lnTo>
                <a:lnTo>
                  <a:pt x="958638" y="2641600"/>
                </a:lnTo>
                <a:lnTo>
                  <a:pt x="952538" y="2692400"/>
                </a:lnTo>
                <a:lnTo>
                  <a:pt x="946059" y="2743200"/>
                </a:lnTo>
                <a:lnTo>
                  <a:pt x="941375" y="2806700"/>
                </a:lnTo>
                <a:lnTo>
                  <a:pt x="938398" y="2857500"/>
                </a:lnTo>
                <a:lnTo>
                  <a:pt x="937042" y="2908300"/>
                </a:lnTo>
                <a:lnTo>
                  <a:pt x="937217" y="2971800"/>
                </a:lnTo>
                <a:lnTo>
                  <a:pt x="938837" y="3022600"/>
                </a:lnTo>
                <a:lnTo>
                  <a:pt x="941814" y="3073400"/>
                </a:lnTo>
                <a:lnTo>
                  <a:pt x="946060" y="3124200"/>
                </a:lnTo>
                <a:lnTo>
                  <a:pt x="951489" y="3175000"/>
                </a:lnTo>
                <a:lnTo>
                  <a:pt x="958012" y="3213100"/>
                </a:lnTo>
                <a:lnTo>
                  <a:pt x="960478" y="3225800"/>
                </a:lnTo>
                <a:lnTo>
                  <a:pt x="1153133" y="3225800"/>
                </a:lnTo>
                <a:lnTo>
                  <a:pt x="1151847" y="3200400"/>
                </a:lnTo>
                <a:lnTo>
                  <a:pt x="1151181" y="3149600"/>
                </a:lnTo>
                <a:lnTo>
                  <a:pt x="1151533" y="3098800"/>
                </a:lnTo>
                <a:lnTo>
                  <a:pt x="1152986" y="3048000"/>
                </a:lnTo>
                <a:lnTo>
                  <a:pt x="1155620" y="2997200"/>
                </a:lnTo>
                <a:lnTo>
                  <a:pt x="1159517" y="2946400"/>
                </a:lnTo>
                <a:lnTo>
                  <a:pt x="1164757" y="2895600"/>
                </a:lnTo>
                <a:lnTo>
                  <a:pt x="1171423" y="2832100"/>
                </a:lnTo>
                <a:lnTo>
                  <a:pt x="1179595" y="2781300"/>
                </a:lnTo>
                <a:lnTo>
                  <a:pt x="1189355" y="2730500"/>
                </a:lnTo>
                <a:lnTo>
                  <a:pt x="1198603" y="2679700"/>
                </a:lnTo>
                <a:lnTo>
                  <a:pt x="1209045" y="2628900"/>
                </a:lnTo>
                <a:lnTo>
                  <a:pt x="1220686" y="2590800"/>
                </a:lnTo>
                <a:lnTo>
                  <a:pt x="1233528" y="2540000"/>
                </a:lnTo>
                <a:lnTo>
                  <a:pt x="1247576" y="2489200"/>
                </a:lnTo>
                <a:lnTo>
                  <a:pt x="1262832" y="2438400"/>
                </a:lnTo>
                <a:lnTo>
                  <a:pt x="1279300" y="2387600"/>
                </a:lnTo>
                <a:lnTo>
                  <a:pt x="1296984" y="2349500"/>
                </a:lnTo>
                <a:lnTo>
                  <a:pt x="1315886" y="2298700"/>
                </a:lnTo>
                <a:lnTo>
                  <a:pt x="1336012" y="2247900"/>
                </a:lnTo>
                <a:lnTo>
                  <a:pt x="1357363" y="2197100"/>
                </a:lnTo>
                <a:lnTo>
                  <a:pt x="1379943" y="2146300"/>
                </a:lnTo>
                <a:lnTo>
                  <a:pt x="1400186" y="2108200"/>
                </a:lnTo>
                <a:lnTo>
                  <a:pt x="1421196" y="2070100"/>
                </a:lnTo>
                <a:lnTo>
                  <a:pt x="1443025" y="2019300"/>
                </a:lnTo>
                <a:lnTo>
                  <a:pt x="1465719" y="1981200"/>
                </a:lnTo>
                <a:lnTo>
                  <a:pt x="1489329" y="1943100"/>
                </a:lnTo>
                <a:lnTo>
                  <a:pt x="1513904" y="1892300"/>
                </a:lnTo>
                <a:lnTo>
                  <a:pt x="1539492" y="1854200"/>
                </a:lnTo>
                <a:lnTo>
                  <a:pt x="1566143" y="1816100"/>
                </a:lnTo>
                <a:lnTo>
                  <a:pt x="1593906" y="1778000"/>
                </a:lnTo>
                <a:lnTo>
                  <a:pt x="1622829" y="1727200"/>
                </a:lnTo>
                <a:lnTo>
                  <a:pt x="1652963" y="1689100"/>
                </a:lnTo>
                <a:lnTo>
                  <a:pt x="1684355" y="1651000"/>
                </a:lnTo>
                <a:lnTo>
                  <a:pt x="1717056" y="1612900"/>
                </a:lnTo>
                <a:lnTo>
                  <a:pt x="1751114" y="1574800"/>
                </a:lnTo>
                <a:lnTo>
                  <a:pt x="1786471" y="1536700"/>
                </a:lnTo>
                <a:lnTo>
                  <a:pt x="1823120" y="1498600"/>
                </a:lnTo>
                <a:lnTo>
                  <a:pt x="1861068" y="1460500"/>
                </a:lnTo>
                <a:lnTo>
                  <a:pt x="1900323" y="1422400"/>
                </a:lnTo>
                <a:lnTo>
                  <a:pt x="1940895" y="1384300"/>
                </a:lnTo>
                <a:lnTo>
                  <a:pt x="1982790" y="1358900"/>
                </a:lnTo>
                <a:lnTo>
                  <a:pt x="2026018" y="1320800"/>
                </a:lnTo>
                <a:lnTo>
                  <a:pt x="2064822" y="1295400"/>
                </a:lnTo>
                <a:lnTo>
                  <a:pt x="2104596" y="1270000"/>
                </a:lnTo>
                <a:lnTo>
                  <a:pt x="2145285" y="1244600"/>
                </a:lnTo>
                <a:lnTo>
                  <a:pt x="2186833" y="1219200"/>
                </a:lnTo>
                <a:lnTo>
                  <a:pt x="2229184" y="1193800"/>
                </a:lnTo>
                <a:lnTo>
                  <a:pt x="2272283" y="1181100"/>
                </a:lnTo>
                <a:lnTo>
                  <a:pt x="2316072" y="1155700"/>
                </a:lnTo>
                <a:lnTo>
                  <a:pt x="2360498" y="1143000"/>
                </a:lnTo>
                <a:lnTo>
                  <a:pt x="2405380" y="1117600"/>
                </a:lnTo>
                <a:lnTo>
                  <a:pt x="2732633" y="1028700"/>
                </a:lnTo>
                <a:lnTo>
                  <a:pt x="2831744" y="1016000"/>
                </a:lnTo>
                <a:lnTo>
                  <a:pt x="4139276" y="1016000"/>
                </a:lnTo>
                <a:lnTo>
                  <a:pt x="4091491" y="1003300"/>
                </a:lnTo>
                <a:lnTo>
                  <a:pt x="4043157" y="977900"/>
                </a:lnTo>
                <a:lnTo>
                  <a:pt x="3944962" y="952500"/>
                </a:lnTo>
                <a:lnTo>
                  <a:pt x="3895142" y="927100"/>
                </a:lnTo>
                <a:lnTo>
                  <a:pt x="3691497" y="876300"/>
                </a:lnTo>
                <a:lnTo>
                  <a:pt x="3639785" y="876300"/>
                </a:lnTo>
                <a:lnTo>
                  <a:pt x="3587869" y="863600"/>
                </a:lnTo>
                <a:close/>
              </a:path>
              <a:path w="4312285" h="3225800">
                <a:moveTo>
                  <a:pt x="3279004" y="2463800"/>
                </a:moveTo>
                <a:lnTo>
                  <a:pt x="2984199" y="2463800"/>
                </a:lnTo>
                <a:lnTo>
                  <a:pt x="3039795" y="2476500"/>
                </a:lnTo>
                <a:lnTo>
                  <a:pt x="3229996" y="2476500"/>
                </a:lnTo>
                <a:lnTo>
                  <a:pt x="3279004" y="2463800"/>
                </a:lnTo>
                <a:close/>
              </a:path>
              <a:path w="4312285" h="3225800">
                <a:moveTo>
                  <a:pt x="3386041" y="2451100"/>
                </a:moveTo>
                <a:lnTo>
                  <a:pt x="2875540" y="2451100"/>
                </a:lnTo>
                <a:lnTo>
                  <a:pt x="2929430" y="2463800"/>
                </a:lnTo>
                <a:lnTo>
                  <a:pt x="3367004" y="2463800"/>
                </a:lnTo>
                <a:lnTo>
                  <a:pt x="3386041" y="2451100"/>
                </a:lnTo>
                <a:close/>
              </a:path>
              <a:path w="4312285" h="3225800">
                <a:moveTo>
                  <a:pt x="1716316" y="1727200"/>
                </a:moveTo>
                <a:lnTo>
                  <a:pt x="1696135" y="1739900"/>
                </a:lnTo>
                <a:lnTo>
                  <a:pt x="1705133" y="1752600"/>
                </a:lnTo>
                <a:lnTo>
                  <a:pt x="1712683" y="1765300"/>
                </a:lnTo>
                <a:lnTo>
                  <a:pt x="1722882" y="1778000"/>
                </a:lnTo>
                <a:lnTo>
                  <a:pt x="1739823" y="1803400"/>
                </a:lnTo>
                <a:lnTo>
                  <a:pt x="1751400" y="1816100"/>
                </a:lnTo>
                <a:lnTo>
                  <a:pt x="1764550" y="1841500"/>
                </a:lnTo>
                <a:lnTo>
                  <a:pt x="1779425" y="1854200"/>
                </a:lnTo>
                <a:lnTo>
                  <a:pt x="1796173" y="1879600"/>
                </a:lnTo>
                <a:lnTo>
                  <a:pt x="1814311" y="1892300"/>
                </a:lnTo>
                <a:lnTo>
                  <a:pt x="1833906" y="1917700"/>
                </a:lnTo>
                <a:lnTo>
                  <a:pt x="1855372" y="1943100"/>
                </a:lnTo>
                <a:lnTo>
                  <a:pt x="1904356" y="1993900"/>
                </a:lnTo>
                <a:lnTo>
                  <a:pt x="1960554" y="2044700"/>
                </a:lnTo>
                <a:lnTo>
                  <a:pt x="1992058" y="2070100"/>
                </a:lnTo>
                <a:lnTo>
                  <a:pt x="2024805" y="2095500"/>
                </a:lnTo>
                <a:lnTo>
                  <a:pt x="2059838" y="2120900"/>
                </a:lnTo>
                <a:lnTo>
                  <a:pt x="2097609" y="2146300"/>
                </a:lnTo>
                <a:lnTo>
                  <a:pt x="2136571" y="2171700"/>
                </a:lnTo>
                <a:lnTo>
                  <a:pt x="2173374" y="2197100"/>
                </a:lnTo>
                <a:lnTo>
                  <a:pt x="2211886" y="2222500"/>
                </a:lnTo>
                <a:lnTo>
                  <a:pt x="2252083" y="2247900"/>
                </a:lnTo>
                <a:lnTo>
                  <a:pt x="2293946" y="2260600"/>
                </a:lnTo>
                <a:lnTo>
                  <a:pt x="2337449" y="2286000"/>
                </a:lnTo>
                <a:lnTo>
                  <a:pt x="2382573" y="2311400"/>
                </a:lnTo>
                <a:lnTo>
                  <a:pt x="2429294" y="2324100"/>
                </a:lnTo>
                <a:lnTo>
                  <a:pt x="2477590" y="2349500"/>
                </a:lnTo>
                <a:lnTo>
                  <a:pt x="2527439" y="2374900"/>
                </a:lnTo>
                <a:lnTo>
                  <a:pt x="2573674" y="2387600"/>
                </a:lnTo>
                <a:lnTo>
                  <a:pt x="2669851" y="2413000"/>
                </a:lnTo>
                <a:lnTo>
                  <a:pt x="2822585" y="2451100"/>
                </a:lnTo>
                <a:lnTo>
                  <a:pt x="3457626" y="2451100"/>
                </a:lnTo>
                <a:lnTo>
                  <a:pt x="3474834" y="2438400"/>
                </a:lnTo>
                <a:lnTo>
                  <a:pt x="3509110" y="2438400"/>
                </a:lnTo>
                <a:lnTo>
                  <a:pt x="3526260" y="2425700"/>
                </a:lnTo>
                <a:lnTo>
                  <a:pt x="3566134" y="2425700"/>
                </a:lnTo>
                <a:lnTo>
                  <a:pt x="3584422" y="2413000"/>
                </a:lnTo>
                <a:lnTo>
                  <a:pt x="3620922" y="2400300"/>
                </a:lnTo>
                <a:lnTo>
                  <a:pt x="3657519" y="2400300"/>
                </a:lnTo>
                <a:lnTo>
                  <a:pt x="3803225" y="2349500"/>
                </a:lnTo>
                <a:lnTo>
                  <a:pt x="3911104" y="2298700"/>
                </a:lnTo>
                <a:lnTo>
                  <a:pt x="3947007" y="2286000"/>
                </a:lnTo>
                <a:lnTo>
                  <a:pt x="3955736" y="2273300"/>
                </a:lnTo>
                <a:lnTo>
                  <a:pt x="3972971" y="2273300"/>
                </a:lnTo>
                <a:lnTo>
                  <a:pt x="4050703" y="2222500"/>
                </a:lnTo>
                <a:lnTo>
                  <a:pt x="4119943" y="2184400"/>
                </a:lnTo>
                <a:lnTo>
                  <a:pt x="4136873" y="2184400"/>
                </a:lnTo>
                <a:lnTo>
                  <a:pt x="4153315" y="2171700"/>
                </a:lnTo>
                <a:lnTo>
                  <a:pt x="2840311" y="2171700"/>
                </a:lnTo>
                <a:lnTo>
                  <a:pt x="2790031" y="2159000"/>
                </a:lnTo>
                <a:lnTo>
                  <a:pt x="2740577" y="2159000"/>
                </a:lnTo>
                <a:lnTo>
                  <a:pt x="2644322" y="2133600"/>
                </a:lnTo>
                <a:lnTo>
                  <a:pt x="2597607" y="2133600"/>
                </a:lnTo>
                <a:lnTo>
                  <a:pt x="2496013" y="2108200"/>
                </a:lnTo>
                <a:lnTo>
                  <a:pt x="2447280" y="2095500"/>
                </a:lnTo>
                <a:lnTo>
                  <a:pt x="2399926" y="2070100"/>
                </a:lnTo>
                <a:lnTo>
                  <a:pt x="2309376" y="2044700"/>
                </a:lnTo>
                <a:lnTo>
                  <a:pt x="2266186" y="2032000"/>
                </a:lnTo>
                <a:lnTo>
                  <a:pt x="2224392" y="2006600"/>
                </a:lnTo>
                <a:lnTo>
                  <a:pt x="2171635" y="1981200"/>
                </a:lnTo>
                <a:lnTo>
                  <a:pt x="2121444" y="1968500"/>
                </a:lnTo>
                <a:lnTo>
                  <a:pt x="2073921" y="1943100"/>
                </a:lnTo>
                <a:lnTo>
                  <a:pt x="2029165" y="1917700"/>
                </a:lnTo>
                <a:lnTo>
                  <a:pt x="1987277" y="1892300"/>
                </a:lnTo>
                <a:lnTo>
                  <a:pt x="1948357" y="1879600"/>
                </a:lnTo>
                <a:lnTo>
                  <a:pt x="1920695" y="1854200"/>
                </a:lnTo>
                <a:lnTo>
                  <a:pt x="1895401" y="1841500"/>
                </a:lnTo>
                <a:lnTo>
                  <a:pt x="1871808" y="1828800"/>
                </a:lnTo>
                <a:lnTo>
                  <a:pt x="1849247" y="1816100"/>
                </a:lnTo>
                <a:lnTo>
                  <a:pt x="1828179" y="1803400"/>
                </a:lnTo>
                <a:lnTo>
                  <a:pt x="1809307" y="1790700"/>
                </a:lnTo>
                <a:lnTo>
                  <a:pt x="1776996" y="1765300"/>
                </a:lnTo>
                <a:lnTo>
                  <a:pt x="1731821" y="1739900"/>
                </a:lnTo>
                <a:lnTo>
                  <a:pt x="1716316" y="1727200"/>
                </a:lnTo>
                <a:close/>
              </a:path>
              <a:path w="4312285" h="3225800">
                <a:moveTo>
                  <a:pt x="4312005" y="1765300"/>
                </a:moveTo>
                <a:lnTo>
                  <a:pt x="4269316" y="1803400"/>
                </a:lnTo>
                <a:lnTo>
                  <a:pt x="4184925" y="1854200"/>
                </a:lnTo>
                <a:lnTo>
                  <a:pt x="4055478" y="1930400"/>
                </a:lnTo>
                <a:lnTo>
                  <a:pt x="3965587" y="1981200"/>
                </a:lnTo>
                <a:lnTo>
                  <a:pt x="3920181" y="1993900"/>
                </a:lnTo>
                <a:lnTo>
                  <a:pt x="3874496" y="2019300"/>
                </a:lnTo>
                <a:lnTo>
                  <a:pt x="3828556" y="2032000"/>
                </a:lnTo>
                <a:lnTo>
                  <a:pt x="3782383" y="2057400"/>
                </a:lnTo>
                <a:lnTo>
                  <a:pt x="3548811" y="2120900"/>
                </a:lnTo>
                <a:lnTo>
                  <a:pt x="3533954" y="2120900"/>
                </a:lnTo>
                <a:lnTo>
                  <a:pt x="3519144" y="2133600"/>
                </a:lnTo>
                <a:lnTo>
                  <a:pt x="3472222" y="2133600"/>
                </a:lnTo>
                <a:lnTo>
                  <a:pt x="3454919" y="2146300"/>
                </a:lnTo>
                <a:lnTo>
                  <a:pt x="3386024" y="2146300"/>
                </a:lnTo>
                <a:lnTo>
                  <a:pt x="3369113" y="2159000"/>
                </a:lnTo>
                <a:lnTo>
                  <a:pt x="3292970" y="2159000"/>
                </a:lnTo>
                <a:lnTo>
                  <a:pt x="3263088" y="2171700"/>
                </a:lnTo>
                <a:lnTo>
                  <a:pt x="4153315" y="2171700"/>
                </a:lnTo>
                <a:lnTo>
                  <a:pt x="4283462" y="2070100"/>
                </a:lnTo>
                <a:lnTo>
                  <a:pt x="4299359" y="2070100"/>
                </a:lnTo>
                <a:lnTo>
                  <a:pt x="4312005" y="2057400"/>
                </a:lnTo>
                <a:lnTo>
                  <a:pt x="4312005" y="1765300"/>
                </a:lnTo>
                <a:close/>
              </a:path>
              <a:path w="4312285" h="3225800">
                <a:moveTo>
                  <a:pt x="4139276" y="1016000"/>
                </a:moveTo>
                <a:lnTo>
                  <a:pt x="3218013" y="1016000"/>
                </a:lnTo>
                <a:lnTo>
                  <a:pt x="3265930" y="1028700"/>
                </a:lnTo>
                <a:lnTo>
                  <a:pt x="3313604" y="1028700"/>
                </a:lnTo>
                <a:lnTo>
                  <a:pt x="3361001" y="1041400"/>
                </a:lnTo>
                <a:lnTo>
                  <a:pt x="3408085" y="1041400"/>
                </a:lnTo>
                <a:lnTo>
                  <a:pt x="3501174" y="1066800"/>
                </a:lnTo>
                <a:lnTo>
                  <a:pt x="3657734" y="1104900"/>
                </a:lnTo>
                <a:lnTo>
                  <a:pt x="3708852" y="1130300"/>
                </a:lnTo>
                <a:lnTo>
                  <a:pt x="3759418" y="1143000"/>
                </a:lnTo>
                <a:lnTo>
                  <a:pt x="3809419" y="1168400"/>
                </a:lnTo>
                <a:lnTo>
                  <a:pt x="3858844" y="1181100"/>
                </a:lnTo>
                <a:lnTo>
                  <a:pt x="3907729" y="1206500"/>
                </a:lnTo>
                <a:lnTo>
                  <a:pt x="3955861" y="1219200"/>
                </a:lnTo>
                <a:lnTo>
                  <a:pt x="4003214" y="1244600"/>
                </a:lnTo>
                <a:lnTo>
                  <a:pt x="4095498" y="1295400"/>
                </a:lnTo>
                <a:lnTo>
                  <a:pt x="4140381" y="1320800"/>
                </a:lnTo>
                <a:lnTo>
                  <a:pt x="4184394" y="1346200"/>
                </a:lnTo>
                <a:lnTo>
                  <a:pt x="4227514" y="1384300"/>
                </a:lnTo>
                <a:lnTo>
                  <a:pt x="4269719" y="1409700"/>
                </a:lnTo>
                <a:lnTo>
                  <a:pt x="4310985" y="1435100"/>
                </a:lnTo>
                <a:lnTo>
                  <a:pt x="4312005" y="1435100"/>
                </a:lnTo>
                <a:lnTo>
                  <a:pt x="4312005" y="1104900"/>
                </a:lnTo>
                <a:lnTo>
                  <a:pt x="4279052" y="1092200"/>
                </a:lnTo>
                <a:lnTo>
                  <a:pt x="4186484" y="1041400"/>
                </a:lnTo>
                <a:lnTo>
                  <a:pt x="4139276" y="1016000"/>
                </a:lnTo>
                <a:close/>
              </a:path>
              <a:path w="4312285" h="3225800">
                <a:moveTo>
                  <a:pt x="3483487" y="850900"/>
                </a:moveTo>
                <a:lnTo>
                  <a:pt x="3169714" y="850900"/>
                </a:lnTo>
                <a:lnTo>
                  <a:pt x="3117799" y="863600"/>
                </a:lnTo>
                <a:lnTo>
                  <a:pt x="3535807" y="863600"/>
                </a:lnTo>
                <a:lnTo>
                  <a:pt x="3483487" y="850900"/>
                </a:lnTo>
                <a:close/>
              </a:path>
            </a:pathLst>
          </a:custGeom>
          <a:solidFill>
            <a:srgbClr val="647E91">
              <a:alpha val="7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33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032A3-2EC9-4BB2-9BE7-D4924540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2084FA-ED97-41CB-BAC2-AF700617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8CFFBA-9DD8-4CA2-96BB-912D39D7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BA039C-7872-4DEA-9EEE-2B1E1D4C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44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CA6E4B-66B6-40B7-B632-C36E219B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8807DA-ED0E-488E-A184-5118E59D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98AA92-236C-4D0E-9B2F-FC8220C8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9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FAAC02-0882-483E-82C8-F6FA32BD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BD6475-6DF5-465A-8E2E-32A891C9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B183E2-56C2-400F-8F81-87CAB8C7F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98A348-7D00-4D76-8B98-1595007E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3BE6B6-DF42-4BE0-B5D6-5BC7389B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ECE257-BB86-4919-828E-DD4E4D04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71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CB364-E742-4421-AB45-E9CC6DC4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1B1DA8-F93A-4B5C-82F3-D7C33ED2F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0BBD5D-6932-4198-9609-F5C46272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FFADA1-CE8B-4F75-ACC4-EEABEB2F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294BE3-4815-427E-903B-96DE9709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CC0F1B-61EE-4EF2-9FE5-47C6524D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72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D4CAF-7C72-4459-A6A3-E92722FA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A94457-DD46-4EDF-A80E-5EDE7FE95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7B457C-B2BF-4C43-A6B8-590F7CC0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32879-09C3-4A20-A3B8-94CC54A9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8AE1AF-C376-4610-93F1-3FCBE712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52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D564BB-63EB-4C39-A812-67D448239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957128-8F50-4E6F-85B4-5B6924ED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230B5-1735-448F-9B37-9A0A3703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B9664F-8ADE-4E32-9A7A-E7AF8197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2B83A-A3DE-4D9B-9BD4-F2B7741F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15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3999" cy="5147285"/>
          </a:xfrm>
          <a:prstGeom prst="rect">
            <a:avLst/>
          </a:prstGeom>
        </p:spPr>
      </p:pic>
      <p:pic>
        <p:nvPicPr>
          <p:cNvPr id="5" name="Picture 5" descr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1820" y="4682063"/>
            <a:ext cx="280361" cy="2803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430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50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3B076-4654-4720-8C00-F8A64E3A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472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9517D-0C4A-4BEB-BD35-785030346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71F131-A70F-42B6-9011-C2B3488FD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2F2FC3-836F-413A-9ED0-9A0C6B1B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31E44-12FB-4FF1-94E4-D398A16F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84F0A0-40B2-4629-8D92-E6D606C2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9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B255F-B3ED-4BEB-A680-1082608D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BD161F-BB3E-4369-9479-F60E77EA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CF506D-8224-4174-84B3-E5380B20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55BE7C-B291-4392-8BD6-D8C1CC4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8432D-D513-4603-9302-300C24E3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71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8EC1A-AD10-420E-AC6B-7269F229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1B7477-FB7B-4AE3-9DA5-23E0FD0E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71CCFA-737A-44C2-AEEA-D89A6C49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8EC48C-8ABB-474B-BCA9-F1B789BF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F99F91-F7F9-4C9A-82CF-20DBA90B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8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CC295-2964-4ED5-9088-68920E6A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EBD83C-73A8-470C-A88E-716D3DE9F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CF4766-9E7E-4623-946A-43C8ABA4F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76162-E92C-4273-B8EA-55050FBE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D637AE-97A7-47B9-97D0-0415AD59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AEF725-BDE6-4E63-B0B3-A837FF10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52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8EE82-1D8E-4433-8961-568E7B37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0401CC-E829-481B-83B4-BEDBBE9EA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FB507C-25C2-4B04-AE12-BD0ABEAD1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85D578-7452-471C-A0FF-FBB3C8E74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6C7771-C8CE-47DC-A61E-4473692E0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207DEE-09FD-47F7-80BF-66DBB75B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68A8-5A58-42AD-9158-F9A1D4B4A232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384EDD-94FD-4891-B01B-0CFC572E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29F103-A8DD-4055-B2DE-D2F8B1D5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50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7657" y="4766585"/>
            <a:ext cx="7772400" cy="481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fld id="{5FEA30CD-A12A-424A-A822-86B0237B7EBA}" type="slidenum">
              <a:rPr lang="en-US" sz="700" b="0" i="0" smtClean="0">
                <a:solidFill>
                  <a:schemeClr val="tx1"/>
                </a:solidFill>
                <a:latin typeface="Verdana" panose="020B0604030504040204" pitchFamily="34" charset="0"/>
              </a:rPr>
              <a:pPr algn="l"/>
              <a:t>‹#›</a:t>
            </a:fld>
            <a:r>
              <a:rPr lang="en-US" sz="700" b="0" i="0" dirty="0">
                <a:solidFill>
                  <a:schemeClr val="tx1"/>
                </a:solidFill>
                <a:latin typeface="Verdana" panose="020B0604030504040204" pitchFamily="34" charset="0"/>
              </a:rPr>
              <a:t>  |  PROCEUTIC</a:t>
            </a:r>
            <a:r>
              <a:rPr lang="en-US" sz="700" b="0" i="0" baseline="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700" b="0" i="0" dirty="0">
                <a:solidFill>
                  <a:srgbClr val="00006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|  confidential – for internal use only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72" y="4760786"/>
            <a:ext cx="962722" cy="25189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1820" y="4654555"/>
            <a:ext cx="307869" cy="3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3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60" r:id="rId3"/>
    <p:sldLayoutId id="214748369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700" kern="1200">
          <a:solidFill>
            <a:srgbClr val="1F497D"/>
          </a:solidFill>
          <a:latin typeface="Times"/>
          <a:ea typeface="+mj-ea"/>
          <a:cs typeface="Times"/>
        </a:defRPr>
      </a:lvl1pPr>
    </p:titleStyle>
    <p:bodyStyle>
      <a:lvl1pPr marL="0" marR="0" indent="0" algn="l" defTabSz="457200" rtl="0" eaLnBrk="1" fontAlgn="auto" latinLnBrk="0" hangingPunct="1">
        <a:lnSpc>
          <a:spcPct val="12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0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EAFC8F-8C40-4936-B07D-DB4A3C91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C54310-B47A-4AD8-AEA6-FD84D901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36ACEB-35D6-4CEB-9375-448BD452D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68A8-5A58-42AD-9158-F9A1D4B4A232}" type="datetimeFigureOut">
              <a:rPr lang="it-IT" smtClean="0"/>
              <a:t>05/02/2020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DF5049-28BF-49D4-832C-6DE67B5E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55AC64-8D0F-480C-975D-EFF65B317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829C-C6B3-4E28-B8DC-56027C4A29A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94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0.xml"/><Relationship Id="rId5" Type="http://schemas.openxmlformats.org/officeDocument/2006/relationships/slide" Target="slide99.xml"/><Relationship Id="rId4" Type="http://schemas.openxmlformats.org/officeDocument/2006/relationships/slide" Target="slide9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2.xml"/><Relationship Id="rId4" Type="http://schemas.openxmlformats.org/officeDocument/2006/relationships/slide" Target="slide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1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1.xml"/><Relationship Id="rId5" Type="http://schemas.openxmlformats.org/officeDocument/2006/relationships/slide" Target="slide9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13.xml"/><Relationship Id="rId4" Type="http://schemas.openxmlformats.org/officeDocument/2006/relationships/slide" Target="slide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03.xml"/><Relationship Id="rId4" Type="http://schemas.openxmlformats.org/officeDocument/2006/relationships/slide" Target="slide9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08.xml"/><Relationship Id="rId3" Type="http://schemas.openxmlformats.org/officeDocument/2006/relationships/image" Target="../media/image9.png"/><Relationship Id="rId7" Type="http://schemas.openxmlformats.org/officeDocument/2006/relationships/slide" Target="slide10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1.xml"/><Relationship Id="rId5" Type="http://schemas.openxmlformats.org/officeDocument/2006/relationships/slide" Target="slide110.xml"/><Relationship Id="rId4" Type="http://schemas.openxmlformats.org/officeDocument/2006/relationships/slide" Target="slide9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14.xml"/><Relationship Id="rId5" Type="http://schemas.openxmlformats.org/officeDocument/2006/relationships/slide" Target="slide112.xml"/><Relationship Id="rId4" Type="http://schemas.openxmlformats.org/officeDocument/2006/relationships/slide" Target="slide9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9.png"/><Relationship Id="rId7" Type="http://schemas.openxmlformats.org/officeDocument/2006/relationships/image" Target="../media/image7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emf"/><Relationship Id="rId4" Type="http://schemas.openxmlformats.org/officeDocument/2006/relationships/image" Target="../media/image89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63597" y="1762466"/>
            <a:ext cx="52168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ABOVE  </a:t>
            </a:r>
            <a:r>
              <a:rPr lang="en-US" sz="3600" baseline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AESTHETICS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943" y="4228927"/>
            <a:ext cx="1140115" cy="7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30E89-9175-EF42-9D39-834356F936C7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847237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sz="2400" dirty="0">
                <a:solidFill>
                  <a:schemeClr val="tx2"/>
                </a:solidFill>
              </a:rPr>
              <a:t>PROCEUTIC – MÅLET MED THE PURITY SYSTEM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CAEA373-C4B2-4056-BA43-9A412CF8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782" y="39775"/>
            <a:ext cx="865916" cy="5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ains functional substances IN HIGH PERCENTAGE with proven effectiveness and a high safety standard"/>
          <p:cNvSpPr/>
          <p:nvPr/>
        </p:nvSpPr>
        <p:spPr>
          <a:xfrm>
            <a:off x="300995" y="3872537"/>
            <a:ext cx="8542009" cy="589901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VÅRT LØFTE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Gi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generell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hudforbedring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redusere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hudtilstander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som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: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akne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papler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pustler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komedoner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9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2C7637E6-2C76-494C-A961-3368E911721A}"/>
              </a:ext>
            </a:extLst>
          </p:cNvPr>
          <p:cNvSpPr/>
          <p:nvPr/>
        </p:nvSpPr>
        <p:spPr>
          <a:xfrm>
            <a:off x="290295" y="934215"/>
            <a:ext cx="4278259" cy="77456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MÅLGRUPPE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</a:rPr>
              <a:t>Jenter og gutter– fra 15 år + – med uren, seboreisk, akne hud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C31B089B-B371-49B4-B95E-4D15D01B7A09}"/>
              </a:ext>
            </a:extLst>
          </p:cNvPr>
          <p:cNvSpPr/>
          <p:nvPr/>
        </p:nvSpPr>
        <p:spPr>
          <a:xfrm>
            <a:off x="4615544" y="860266"/>
            <a:ext cx="4238154" cy="90793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MÅLGRUPPE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</a:rPr>
              <a:t>Voksne kvinner og menn– med grov hud, akne hud, tilstopninger som en konsekvens av hormonell ubalanse eller stress</a:t>
            </a:r>
          </a:p>
        </p:txBody>
      </p:sp>
      <p:sp>
        <p:nvSpPr>
          <p:cNvPr id="13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E6A1AEED-17AB-4D4F-B45C-B8E7687E5694}"/>
              </a:ext>
            </a:extLst>
          </p:cNvPr>
          <p:cNvSpPr/>
          <p:nvPr/>
        </p:nvSpPr>
        <p:spPr>
          <a:xfrm>
            <a:off x="290295" y="2967837"/>
            <a:ext cx="8542009" cy="538605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LØSNINGEN</a:t>
            </a:r>
          </a:p>
          <a:p>
            <a:pPr algn="ctr">
              <a:spcBef>
                <a:spcPts val="600"/>
              </a:spcBef>
            </a:pPr>
            <a:r>
              <a:rPr lang="it-IT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Proceutic</a:t>
            </a:r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Purity</a:t>
            </a:r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</a:rPr>
              <a:t> System</a:t>
            </a:r>
          </a:p>
        </p:txBody>
      </p: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93982576-DFC0-491E-98FC-109ECF13DAD7}"/>
              </a:ext>
            </a:extLst>
          </p:cNvPr>
          <p:cNvSpPr/>
          <p:nvPr/>
        </p:nvSpPr>
        <p:spPr>
          <a:xfrm rot="10800000">
            <a:off x="2189934" y="1923456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912647DB-299E-4BC1-9CDC-FD80B73E87FC}"/>
              </a:ext>
            </a:extLst>
          </p:cNvPr>
          <p:cNvSpPr/>
          <p:nvPr/>
        </p:nvSpPr>
        <p:spPr>
          <a:xfrm rot="10800000">
            <a:off x="6508787" y="1923456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22">
            <a:extLst>
              <a:ext uri="{FF2B5EF4-FFF2-40B4-BE49-F238E27FC236}">
                <a16:creationId xmlns:a16="http://schemas.microsoft.com/office/drawing/2014/main" id="{D88E92EB-844A-49C7-92BD-5750B85E8618}"/>
              </a:ext>
            </a:extLst>
          </p:cNvPr>
          <p:cNvSpPr/>
          <p:nvPr/>
        </p:nvSpPr>
        <p:spPr>
          <a:xfrm rot="10800000">
            <a:off x="4335466" y="2750515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2">
            <a:extLst>
              <a:ext uri="{FF2B5EF4-FFF2-40B4-BE49-F238E27FC236}">
                <a16:creationId xmlns:a16="http://schemas.microsoft.com/office/drawing/2014/main" id="{28D6A9DF-4EA8-47A5-820F-7A507214AFB2}"/>
              </a:ext>
            </a:extLst>
          </p:cNvPr>
          <p:cNvSpPr/>
          <p:nvPr/>
        </p:nvSpPr>
        <p:spPr>
          <a:xfrm rot="10800000">
            <a:off x="4349119" y="3571110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9" grpId="0" animBg="1"/>
      <p:bldP spid="20" grpId="0" animBg="1"/>
      <p:bldP spid="2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96634" y="254523"/>
            <a:ext cx="8350732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Palmitoyl</a:t>
            </a:r>
            <a:r>
              <a:rPr lang="it-IT" b="1" dirty="0">
                <a:solidFill>
                  <a:schemeClr val="tx2"/>
                </a:solidFill>
              </a:rPr>
              <a:t> tripeptide-38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634" y="989071"/>
            <a:ext cx="4615186" cy="3452968"/>
          </a:xfrm>
          <a:prstGeom prst="rect">
            <a:avLst/>
          </a:prstGeom>
          <a:noFill/>
        </p:spPr>
        <p:txBody>
          <a:bodyPr wrap="square" numCol="1" spcCol="540000" rtlCol="0" anchor="ctr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Peptide with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matrikine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-like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effect, it ensures an optimal architecture of the tissue.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stimulates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major constituents of the skin matrix and the dermal–epidermal junction (DEJ):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Collagene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I, Collagene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III, Fibronectine,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Hyaluronic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acid, Collagene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IV e Laminine-5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A687AED-63A4-4381-A84D-8B6E54F6CD62}"/>
              </a:ext>
            </a:extLst>
          </p:cNvPr>
          <p:cNvSpPr/>
          <p:nvPr/>
        </p:nvSpPr>
        <p:spPr>
          <a:xfrm>
            <a:off x="5011820" y="3592805"/>
            <a:ext cx="3922825" cy="94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WRINKLES FILLED FROM THE INSIDE (FOREHEAD AND CROW’S FEET)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VISIBLY SMOOTHER AND PLUMPER SKIN</a:t>
            </a: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D34D9723-0EEE-4FC6-A540-80E3880F45BC}"/>
              </a:ext>
            </a:extLst>
          </p:cNvPr>
          <p:cNvSpPr/>
          <p:nvPr/>
        </p:nvSpPr>
        <p:spPr>
          <a:xfrm>
            <a:off x="6563277" y="3118023"/>
            <a:ext cx="819912" cy="28193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08ED578-5150-4ACE-B948-250F68972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19018">
            <a:off x="5491732" y="915651"/>
            <a:ext cx="3199507" cy="17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2A3D68A1-C16A-41AC-A7E3-42A0ED401D6F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9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AE2B298B-58A2-4A7C-B185-4CDC7D1AFF3D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1E94D2FE-6DE2-41AC-AD3A-C2604EF1817F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092724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937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Tripeptide-8 (</a:t>
            </a:r>
            <a:r>
              <a:rPr lang="it-IT" b="1" dirty="0" err="1">
                <a:solidFill>
                  <a:schemeClr val="tx2"/>
                </a:solidFill>
              </a:rPr>
              <a:t>palmitoyl</a:t>
            </a:r>
            <a:r>
              <a:rPr lang="it-IT" b="1" dirty="0">
                <a:solidFill>
                  <a:schemeClr val="tx2"/>
                </a:solidFill>
              </a:rPr>
              <a:t> tripeptide-8)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BA7040F-6820-4907-A654-42FD734086CD}"/>
              </a:ext>
            </a:extLst>
          </p:cNvPr>
          <p:cNvSpPr/>
          <p:nvPr/>
        </p:nvSpPr>
        <p:spPr>
          <a:xfrm>
            <a:off x="368805" y="1086465"/>
            <a:ext cx="6674022" cy="3568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Innovative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biomimetic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tri-peptide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derived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from a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neuromediator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(POMC – pro-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opiomelanocortin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linked to a lipid for optimal penetration and efficacy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ultifunctional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active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it calms and soothes irritated skin caused by UV, immune reactions, and mechanical stress and helps to maintain and restore a normal skin sensitivity threshold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helps maintain and restore a normal threshold of sensitivity, soothes itching and reduces tingling sensation, providing protection and comfort to the skin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1CAEBA-80B0-48B9-AD88-BD3DFE97D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" b="13744"/>
          <a:stretch>
            <a:fillRect/>
          </a:stretch>
        </p:blipFill>
        <p:spPr bwMode="auto">
          <a:xfrm rot="6048924">
            <a:off x="6675135" y="2008742"/>
            <a:ext cx="2647547" cy="14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950075F7-417A-4E90-8638-4415A2BDF211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8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5F4FC76F-38EB-43E5-8B59-3CDE447DD166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F65E96E-122F-4EB2-8207-5DB408EFB9AB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614201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C1B30-B03F-42AF-B051-DB61996D1968}"/>
              </a:ext>
            </a:extLst>
          </p:cNvPr>
          <p:cNvSpPr txBox="1">
            <a:spLocks/>
          </p:cNvSpPr>
          <p:nvPr/>
        </p:nvSpPr>
        <p:spPr>
          <a:xfrm>
            <a:off x="375336" y="221832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Retinoid</a:t>
            </a:r>
            <a:r>
              <a:rPr lang="it-IT" b="1" dirty="0">
                <a:solidFill>
                  <a:schemeClr val="tx2"/>
                </a:solidFill>
              </a:rPr>
              <a:t>: </a:t>
            </a:r>
            <a:r>
              <a:rPr lang="it-IT" b="1" dirty="0" err="1">
                <a:solidFill>
                  <a:schemeClr val="tx2"/>
                </a:solidFill>
              </a:rPr>
              <a:t>retinol</a:t>
            </a:r>
            <a:r>
              <a:rPr lang="it-IT" b="1" dirty="0">
                <a:solidFill>
                  <a:schemeClr val="tx2"/>
                </a:solidFill>
              </a:rPr>
              <a:t> – </a:t>
            </a:r>
            <a:r>
              <a:rPr lang="it-IT" b="1" dirty="0" err="1">
                <a:solidFill>
                  <a:schemeClr val="tx2"/>
                </a:solidFill>
              </a:rPr>
              <a:t>retinaldehyde</a:t>
            </a:r>
            <a:r>
              <a:rPr lang="it-IT" b="1" dirty="0">
                <a:solidFill>
                  <a:schemeClr val="tx2"/>
                </a:solidFill>
              </a:rPr>
              <a:t> – </a:t>
            </a:r>
            <a:r>
              <a:rPr lang="it-IT" b="1" dirty="0" err="1">
                <a:solidFill>
                  <a:schemeClr val="tx2"/>
                </a:solidFill>
              </a:rPr>
              <a:t>bio-retinol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0AEB6BB-A10B-488A-8FFE-928056120ACD}"/>
              </a:ext>
            </a:extLst>
          </p:cNvPr>
          <p:cNvSpPr/>
          <p:nvPr/>
        </p:nvSpPr>
        <p:spPr>
          <a:xfrm>
            <a:off x="375336" y="844354"/>
            <a:ext cx="8472378" cy="3905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Derivatives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Vitamin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gold-standard of anti-ageing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the signs of photo-ageing 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gentle alternative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retinoic acid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 used in dermatology</a:t>
            </a: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First,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Retinol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converted to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Retinaldehyde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then to retinoic acid. Retinoic acid is the active form of vitamin A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Retinaldehyde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 stabilized form thanks to an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encapsulation technology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gradual release, which increases its bioavailability and tolerability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Bio-retinol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extract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Bidens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pilosa.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mimics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positive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retinoids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visibly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younger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luminous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wrinkles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elasticity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ECM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redensification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827C030-9B52-4F93-BFB5-4EFA8A7D3B5C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5" name="Pentagono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8C1A5F2-065B-467C-B5F9-4E1DAE33F956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0A6662D3-2D74-4595-A35E-5C76E857250F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040310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937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Isoquercetin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74847" y="1047277"/>
            <a:ext cx="6626843" cy="35135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2500"/>
              </a:lnSpc>
              <a:spcBef>
                <a:spcPts val="12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It's a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natural flavonoid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extracted from different plant species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Powerful antioxidant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it acts against free radicals, such as superoxide radical, one of the main causes of oxidative stress 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Effectively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inhibits protein glycation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preventing the formation of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(Advanced Glycation End products) and premature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skin aging</a:t>
            </a:r>
            <a:endParaRPr lang="it-IT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8" y="1047277"/>
            <a:ext cx="2453083" cy="149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68F6C881-FDC2-447A-BD0E-39387A2C6D64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8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26944F0B-8108-4520-A200-DBC5717075AE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352D1CA-3A04-46B5-B9B1-731793702EED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882008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937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Capriloil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glycine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4812" y="1165519"/>
            <a:ext cx="7406777" cy="349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Lipo-amino acid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composed of glycine and caprylic acid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Acts as a </a:t>
            </a:r>
            <a:r>
              <a:rPr lang="en-US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biovector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glycine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an amino acid that composes the NMF (Natural Moisturizing Factor), the natural factor of skin hydration and is the largest constituent of the structural proteins of the dermis (collagen, elastin)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has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antimicrobial and sebum regulating properties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It restores the acidic pH of the skin. It reduces the amount of preservatives. 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ideal for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sensitive skin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does not tolerate traditional preservatives.</a:t>
            </a:r>
            <a:endParaRPr lang="it-I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FE47B9-E84F-46A0-BEC8-062E90EACF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4510" y="26127"/>
            <a:ext cx="2784678" cy="1025344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C6571578-FFC0-493F-9D23-21144F4D4108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7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FE4949ED-09D4-478A-8654-E8955DCB44A3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43A152EE-7177-47A1-A90E-EB919210B02D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597871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3596" y="1861902"/>
            <a:ext cx="52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PROCEUTIC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2958" y="3175173"/>
            <a:ext cx="8498083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OILY-SEBORRHEIC-ACNE PRONE SKIN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FUNCTIONAL INGREDIENTS</a:t>
            </a:r>
          </a:p>
        </p:txBody>
      </p:sp>
    </p:spTree>
    <p:extLst>
      <p:ext uri="{BB962C8B-B14F-4D97-AF65-F5344CB8AC3E}">
        <p14:creationId xmlns:p14="http://schemas.microsoft.com/office/powerpoint/2010/main" val="8957977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0901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Niacinamide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616" y="829590"/>
            <a:ext cx="6927474" cy="4043788"/>
          </a:xfrm>
          <a:prstGeom prst="rect">
            <a:avLst/>
          </a:prstGeom>
          <a:noFill/>
        </p:spPr>
        <p:txBody>
          <a:bodyPr wrap="square" numCol="1" spcCol="540000" rtlCol="0" anchor="ctr">
            <a:noAutofit/>
          </a:bodyPr>
          <a:lstStyle/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belongs to the B vitamins family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also known as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vitamin B3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PP or nicotinamide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Cosmetics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benefits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niacinamide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improves the skin barrier function through the reduction of TEWL,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decreasing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appearance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skin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redness, reduces pigmentation and the pore size, is a soothing agent. It enhances skin appearance and texture by stimulating collagen synthesis and offers a “warming up effect,” that is, micro-circulation by stimulating blood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fow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More, it improves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barrier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texture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stimulating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collagen synthesis</a:t>
            </a:r>
            <a:endParaRPr lang="it-I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89B1C7-94DD-49EB-9208-E7C4ACB322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943" y="270122"/>
            <a:ext cx="1747002" cy="1372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0425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69453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Niacinamide reduces the appearance of acne 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36" y="1063229"/>
            <a:ext cx="5045544" cy="3639564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anti-microbial agents used in acne treatment can cause irritation and bacterial resistance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Efficacy of the topical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4% nicotinamide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1% clindamycin gels – study on 76 patients with acne lesions:  both treatments produced statistically similar reductions in acne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 appearance is reduced by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with niacinamide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43% with clindamycin</a:t>
            </a:r>
            <a:endParaRPr lang="it-IT" sz="16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2133DEA-D1B8-4845-B18A-1AF1309FE8BE}"/>
              </a:ext>
            </a:extLst>
          </p:cNvPr>
          <p:cNvSpPr/>
          <p:nvPr/>
        </p:nvSpPr>
        <p:spPr>
          <a:xfrm>
            <a:off x="5472289" y="3726328"/>
            <a:ext cx="3276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study shows the reduction of acne lesions (papules and pustules) after 76 acne patients had applied a gel with 4% niacinamide or 1% clindamycin twice daily for 8 weeks. </a:t>
            </a: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magine 5" descr="Schermata 2019-06-13 alle 12.17.42.png">
            <a:extLst>
              <a:ext uri="{FF2B5EF4-FFF2-40B4-BE49-F238E27FC236}">
                <a16:creationId xmlns:a16="http://schemas.microsoft.com/office/drawing/2014/main" id="{20E6D864-30E6-4694-9D7C-1E6673870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347" y="1063229"/>
            <a:ext cx="2740691" cy="2491845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17B21858-81F6-4514-AE07-7D339D83793A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8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AF108EDE-D6A4-492C-A851-45BE02652ED2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E86EEEE-4D40-4BE2-9325-A64B6A0E937E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811199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8ACB091-714B-4643-89C5-1594D57F98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5" r="14642"/>
          <a:stretch/>
        </p:blipFill>
        <p:spPr>
          <a:xfrm>
            <a:off x="6956612" y="527465"/>
            <a:ext cx="2187388" cy="2661007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118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Bakuchiol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95" y="845969"/>
            <a:ext cx="6440852" cy="3732976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the last decade, the emergence of drug resistant bacteria has limited the effectiveness of OTC and has increased interest in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substances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antimicrobial activity for the prevention and treatment of acne. 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Bakuchiol, extracted from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Psoralea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plants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Psoralea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corylifolia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Psoralea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glandulosa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is one of these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 active.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a broad spectrum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antimicrobial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anti-inflammatory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agent that safely and effectively treats bacterial skin infection and the associated inflammation.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AF7870-506F-41E0-B6C8-8313275000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612" y="3461819"/>
            <a:ext cx="1909766" cy="6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396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327A162-9E30-4439-9D60-6C07B3067E6F}"/>
              </a:ext>
            </a:extLst>
          </p:cNvPr>
          <p:cNvSpPr/>
          <p:nvPr/>
        </p:nvSpPr>
        <p:spPr>
          <a:xfrm>
            <a:off x="335280" y="206633"/>
            <a:ext cx="3612527" cy="52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2700" b="1" dirty="0">
                <a:solidFill>
                  <a:schemeClr val="tx2"/>
                </a:solidFill>
                <a:latin typeface="Times"/>
                <a:ea typeface="+mj-ea"/>
                <a:cs typeface="Times"/>
              </a:rPr>
              <a:t>Anti-</a:t>
            </a:r>
            <a:r>
              <a:rPr lang="it-IT" sz="2700" b="1" dirty="0" err="1">
                <a:solidFill>
                  <a:schemeClr val="tx2"/>
                </a:solidFill>
                <a:latin typeface="Times"/>
                <a:ea typeface="+mj-ea"/>
                <a:cs typeface="Times"/>
              </a:rPr>
              <a:t>microbial</a:t>
            </a:r>
            <a:r>
              <a:rPr lang="it-IT" sz="2700" b="1" dirty="0">
                <a:solidFill>
                  <a:schemeClr val="tx2"/>
                </a:solidFill>
                <a:latin typeface="Times"/>
                <a:ea typeface="+mj-ea"/>
                <a:cs typeface="Times"/>
              </a:rPr>
              <a:t> Activity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4E1E6E-025B-4597-85C0-8A7C797C0A25}"/>
              </a:ext>
            </a:extLst>
          </p:cNvPr>
          <p:cNvSpPr/>
          <p:nvPr/>
        </p:nvSpPr>
        <p:spPr>
          <a:xfrm>
            <a:off x="284479" y="906575"/>
            <a:ext cx="4223274" cy="369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has been shown in both in vitro and human studies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inhibit the growth of acne-causing bacteria and significantly reduce inflammation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Moreover, it is considered a natural analog of retinol which stimulates the production of collagen and elastin, significantly improving the visibility of wrinkles, elasticity and skin tone.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4C7208-030F-4F28-9592-86711D483386}"/>
              </a:ext>
            </a:extLst>
          </p:cNvPr>
          <p:cNvGrpSpPr/>
          <p:nvPr/>
        </p:nvGrpSpPr>
        <p:grpSpPr>
          <a:xfrm>
            <a:off x="4636248" y="1042174"/>
            <a:ext cx="4223273" cy="2455081"/>
            <a:chOff x="4907280" y="1040140"/>
            <a:chExt cx="4572000" cy="256921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96D0D93-6B7B-48CA-BE75-B112997AC9FA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7280" y="1040140"/>
              <a:ext cx="1676400" cy="256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8364B3B7-6C78-4EEC-AA43-126AE3D106B5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97650" y="1040140"/>
              <a:ext cx="2881630" cy="256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C7C51808-35CA-4DCB-858B-B0A7DB4438FD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8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CCCFB44C-D547-48C8-B93C-F011B7714975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6952482-5FAA-4F88-8F6E-2432F278E95D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0783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3596" y="1861902"/>
            <a:ext cx="52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  <a:endParaRPr lang="en-US" sz="2400" dirty="0">
              <a:solidFill>
                <a:srgbClr val="C00000"/>
              </a:solidFill>
              <a:latin typeface="Times"/>
              <a:cs typeface="Time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2957" y="2795069"/>
            <a:ext cx="849808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SALONGENES MULIGHETER</a:t>
            </a:r>
          </a:p>
        </p:txBody>
      </p:sp>
    </p:spTree>
    <p:extLst>
      <p:ext uri="{BB962C8B-B14F-4D97-AF65-F5344CB8AC3E}">
        <p14:creationId xmlns:p14="http://schemas.microsoft.com/office/powerpoint/2010/main" val="15530514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4EB5A2F-346C-AD46-8879-8E190C595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628" y="1112021"/>
            <a:ext cx="2917372" cy="2425285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937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Boswellia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Extract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615" y="902762"/>
            <a:ext cx="6071185" cy="3714958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Numerous studies have demonstrated the pharmacological properties and effectiveness of Boswellia Serrata in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 oxidative and inflammatory damage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Lately in dermatology there has been a strong focus on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anti-inflammatory functions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Boswellian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derived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boswellic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acids. 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 in vitro studies and in vivo experimental models have confirmed how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Boswellic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Acids act on different mechanisms involved in the development and persistence of inflammatory processes.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9B1F190-A84F-476E-9455-A31D6089D7CF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8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293681E0-F8CF-4395-8C91-142A986A7B77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C0A0357-E3BC-405B-BBC5-BB0C2A07CB8C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12321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35811" y="323151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Azelaic</a:t>
            </a:r>
            <a:r>
              <a:rPr lang="it-IT" b="1" dirty="0">
                <a:solidFill>
                  <a:schemeClr val="tx2"/>
                </a:solidFill>
              </a:rPr>
              <a:t> Acid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616" y="1239760"/>
            <a:ext cx="8472378" cy="3302114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 present in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(wheat, barley, rye and olive oil), widely and effectively used in dermatology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inhibits the growth of the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Propionibacterium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i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acnes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involved in the development of acne and the production of acne-promoting fatty acids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has demonstrated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radical scavenger activity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(anti free radicals), which is valuable in combating the inflammatory phenomena of acne.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has keratolytic and comedolytic effect through inhibition of DNA and other protein synthesis and it provides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sebostatic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effect through inhibition of 5alfa-reductase activity and DHT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ts val="2500"/>
              </a:lnSpc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FC357D-FF94-4630-AB95-112CD946F3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944" y="129955"/>
            <a:ext cx="3512599" cy="1101539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D82AD4DA-411A-49E1-B8D1-7B77C4F6F2D1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7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90A333CB-D21B-4E04-A717-62C9D9FB516F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140D80C-BCB5-4D44-8F41-506F830D1594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931920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937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Sodium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Salicylate</a:t>
            </a:r>
            <a:r>
              <a:rPr lang="it-IT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9616" y="1018097"/>
            <a:ext cx="7081899" cy="332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 di sodio dell'acido salicilico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Salicylic acid is a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beta-</a:t>
            </a:r>
            <a:r>
              <a:rPr lang="en-US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hydroxyacid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extracted from the </a:t>
            </a:r>
            <a:r>
              <a:rPr lang="it-IT" sz="1600" i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Salix</a:t>
            </a:r>
            <a:r>
              <a:rPr lang="it-IT" sz="16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alba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plant (willow)</a:t>
            </a:r>
            <a:endParaRPr lang="it-IT" sz="16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Owns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cheatolitic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smoothing properties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very effective in eliminating keratin caps and releasing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comedons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from the sebaceous content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also performs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bacteriostatic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soothing action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without causing irritating phenomena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Gives your skin a smooth, soft and bright look</a:t>
            </a:r>
            <a:endParaRPr lang="it-IT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5FD72E-1251-4DE8-B84E-1A4CE8730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515" y="470263"/>
            <a:ext cx="1499013" cy="1253081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8CDBDA32-EF17-4D7B-8578-736BE85D8F00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7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003D7EB7-9C8C-4B96-A348-0F4C5E61D3EA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21D2FD6-D93D-4F16-AAA3-658C5E929546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812989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937"/>
            <a:ext cx="847237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Dipotassium glycyrrhizinate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" name="Segnaposto contenuto 9">
            <a:extLst>
              <a:ext uri="{FF2B5EF4-FFF2-40B4-BE49-F238E27FC236}">
                <a16:creationId xmlns:a16="http://schemas.microsoft.com/office/drawing/2014/main" id="{F92AE496-C61B-4401-88E4-48A10D79B387}"/>
              </a:ext>
            </a:extLst>
          </p:cNvPr>
          <p:cNvSpPr txBox="1">
            <a:spLocks/>
          </p:cNvSpPr>
          <p:nvPr/>
        </p:nvSpPr>
        <p:spPr>
          <a:xfrm>
            <a:off x="329616" y="858674"/>
            <a:ext cx="5909774" cy="37721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Glycyrrhetinic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acid,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obtained by extraction with water from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liquorice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root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a powerful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soothing agent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cortison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-like activity due to its strong resemblance to cortisone. 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relief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irritated skin without the typical side effects of corticosteroids</a:t>
            </a:r>
          </a:p>
          <a:p>
            <a:pPr marL="285750" indent="-28575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Excellent tolerability makes it a safe and reliable dermatological active ingredient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85D3866-A8D4-4B7B-8760-234F4C62A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t="15605" r="18489" b="6585"/>
          <a:stretch/>
        </p:blipFill>
        <p:spPr>
          <a:xfrm>
            <a:off x="6485213" y="1187746"/>
            <a:ext cx="2316781" cy="311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CDFE2EFE-2A69-4C3A-B098-9E20A8B0A71E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8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E3D965D1-E31D-4A6C-9795-D182DC24FA32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1694DB1-2D07-4F22-93A2-206BFC04F5BC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321754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29616" y="254936"/>
            <a:ext cx="8472378" cy="945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 err="1">
                <a:solidFill>
                  <a:schemeClr val="tx2"/>
                </a:solidFill>
              </a:rPr>
              <a:t>Propyl</a:t>
            </a:r>
            <a:r>
              <a:rPr lang="it-IT" b="1" dirty="0">
                <a:solidFill>
                  <a:schemeClr val="tx2"/>
                </a:solidFill>
              </a:rPr>
              <a:t> Gallate, </a:t>
            </a:r>
            <a:r>
              <a:rPr lang="it-IT" b="1" dirty="0" err="1">
                <a:solidFill>
                  <a:schemeClr val="tx2"/>
                </a:solidFill>
              </a:rPr>
              <a:t>Gallyl</a:t>
            </a:r>
            <a:r>
              <a:rPr lang="it-IT" b="1" dirty="0">
                <a:solidFill>
                  <a:schemeClr val="tx2"/>
                </a:solidFill>
              </a:rPr>
              <a:t> Glucoside e </a:t>
            </a:r>
            <a:r>
              <a:rPr lang="it-IT" b="1" dirty="0" err="1">
                <a:solidFill>
                  <a:schemeClr val="tx2"/>
                </a:solidFill>
              </a:rPr>
              <a:t>Epigallocatechin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Gallatyl</a:t>
            </a:r>
            <a:r>
              <a:rPr lang="it-IT" b="1" dirty="0">
                <a:solidFill>
                  <a:schemeClr val="tx2"/>
                </a:solidFill>
              </a:rPr>
              <a:t> Glucoside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D140F76-927E-46CD-AA7B-ECEE15B3DBA7}"/>
              </a:ext>
            </a:extLst>
          </p:cNvPr>
          <p:cNvSpPr txBox="1">
            <a:spLocks/>
          </p:cNvSpPr>
          <p:nvPr/>
        </p:nvSpPr>
        <p:spPr>
          <a:xfrm>
            <a:off x="374848" y="1345473"/>
            <a:ext cx="8311952" cy="32787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ts val="2500"/>
              </a:lnSpc>
              <a:spcBef>
                <a:spcPts val="12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a balanced combination of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three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activated forms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gallic acid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719138" lvl="1" indent="-36830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glycosylated form of gallic acid coming from Oak leaves 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Gallyl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glucoside)</a:t>
            </a:r>
          </a:p>
          <a:p>
            <a:pPr marL="719138" lvl="1" indent="-36830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glycosylated form of epigallocatechin gallate originating from Green Tea 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Epigallocatechin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gallatyl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glucoside)</a:t>
            </a:r>
          </a:p>
          <a:p>
            <a:pPr marL="719138" lvl="1" indent="-368300" algn="just">
              <a:lnSpc>
                <a:spcPts val="2500"/>
              </a:lnSpc>
              <a:spcBef>
                <a:spcPts val="600"/>
              </a:spcBef>
              <a:buClr>
                <a:srgbClr val="894C52"/>
              </a:buClr>
              <a:buFontTx/>
              <a:buChar char="-"/>
            </a:pPr>
            <a:r>
              <a:rPr lang="it-IT" sz="16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Propyl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gallate</a:t>
            </a:r>
          </a:p>
          <a:p>
            <a:pPr marL="285750" indent="-285750" algn="just">
              <a:lnSpc>
                <a:spcPts val="2500"/>
              </a:lnSpc>
              <a:spcBef>
                <a:spcPts val="1200"/>
              </a:spcBef>
              <a:buClr>
                <a:srgbClr val="894C5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combination of these substances results in a strong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anti-inflammatory action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coupled with significant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antioxidant properties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8603641-CDF2-4C55-BC31-10D3B2F18EDC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7" name="Pentagono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1C8B41A-B40D-4CD5-8D04-F5A2BFA20A2B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12D2495-FA9A-4F64-8D51-FFB1E0A8285C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23333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30E89-9175-EF42-9D39-834356F936C7}"/>
              </a:ext>
            </a:extLst>
          </p:cNvPr>
          <p:cNvSpPr txBox="1">
            <a:spLocks/>
          </p:cNvSpPr>
          <p:nvPr/>
        </p:nvSpPr>
        <p:spPr>
          <a:xfrm>
            <a:off x="335811" y="189693"/>
            <a:ext cx="847237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PROCEUTIC – PROFESJONELLE MÅL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342B51-E8D5-4850-AE16-FAD0EE76938E}"/>
              </a:ext>
            </a:extLst>
          </p:cNvPr>
          <p:cNvSpPr txBox="1"/>
          <p:nvPr/>
        </p:nvSpPr>
        <p:spPr>
          <a:xfrm>
            <a:off x="553945" y="1162378"/>
            <a:ext cx="3810548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BIOLINE JATÒ BEAUTY INSTITUTE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321B0B-D35E-4229-BD3B-498898DE6C62}"/>
              </a:ext>
            </a:extLst>
          </p:cNvPr>
          <p:cNvSpPr txBox="1"/>
          <p:nvPr/>
        </p:nvSpPr>
        <p:spPr>
          <a:xfrm>
            <a:off x="4874268" y="1144484"/>
            <a:ext cx="3810548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HUDPLEIESAONGER</a:t>
            </a:r>
          </a:p>
        </p:txBody>
      </p:sp>
      <p:sp>
        <p:nvSpPr>
          <p:cNvPr id="9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ED19AD84-ABA0-4D1B-A2B7-98F3B99A558D}"/>
              </a:ext>
            </a:extLst>
          </p:cNvPr>
          <p:cNvSpPr/>
          <p:nvPr/>
        </p:nvSpPr>
        <p:spPr>
          <a:xfrm>
            <a:off x="319322" y="1066878"/>
            <a:ext cx="4278259" cy="46800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endParaRPr lang="en-US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6620A228-EAFE-4765-8A6E-575BCEE7D0B2}"/>
              </a:ext>
            </a:extLst>
          </p:cNvPr>
          <p:cNvSpPr/>
          <p:nvPr/>
        </p:nvSpPr>
        <p:spPr>
          <a:xfrm>
            <a:off x="4644571" y="1066874"/>
            <a:ext cx="4238154" cy="46800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endParaRPr lang="it-IT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F7651B6C-F626-4E92-8E0A-A44DEAA58F88}"/>
              </a:ext>
            </a:extLst>
          </p:cNvPr>
          <p:cNvSpPr/>
          <p:nvPr/>
        </p:nvSpPr>
        <p:spPr>
          <a:xfrm>
            <a:off x="319322" y="1968116"/>
            <a:ext cx="8542009" cy="234935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</a:rPr>
              <a:t>MÅL</a:t>
            </a:r>
          </a:p>
          <a:p>
            <a:endParaRPr lang="en-US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Behandle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hudtilstander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med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raske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resultater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Kunder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over 40år +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får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et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sterkere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alternative (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avhengig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av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hudtype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hudpleie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rutinen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Kunder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tidligere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ikke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har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brukt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Bioline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er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mer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opptatt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av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sterke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behandlinger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Tilby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kunder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går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medisinsk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( pre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 post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</a:rPr>
              <a:t>)</a:t>
            </a:r>
          </a:p>
          <a:p>
            <a:pPr algn="ctr">
              <a:spcBef>
                <a:spcPts val="600"/>
              </a:spcBef>
            </a:pPr>
            <a:endParaRPr lang="it-IT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id="{1D3A8108-A418-4F8E-BF96-BD7FAE7FC512}"/>
              </a:ext>
            </a:extLst>
          </p:cNvPr>
          <p:cNvSpPr/>
          <p:nvPr/>
        </p:nvSpPr>
        <p:spPr>
          <a:xfrm rot="10800000">
            <a:off x="4364493" y="1647428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30E89-9175-EF42-9D39-834356F936C7}"/>
              </a:ext>
            </a:extLst>
          </p:cNvPr>
          <p:cNvSpPr txBox="1">
            <a:spLocks/>
          </p:cNvSpPr>
          <p:nvPr/>
        </p:nvSpPr>
        <p:spPr>
          <a:xfrm>
            <a:off x="335811" y="189693"/>
            <a:ext cx="847237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PROCEUTIC – PROFESJONELLE MÅL</a:t>
            </a:r>
          </a:p>
        </p:txBody>
      </p:sp>
      <p:sp>
        <p:nvSpPr>
          <p:cNvPr id="9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ED19AD84-ABA0-4D1B-A2B7-98F3B99A558D}"/>
              </a:ext>
            </a:extLst>
          </p:cNvPr>
          <p:cNvSpPr/>
          <p:nvPr/>
        </p:nvSpPr>
        <p:spPr>
          <a:xfrm>
            <a:off x="319322" y="1066878"/>
            <a:ext cx="4278259" cy="46800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endParaRPr lang="en-US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6620A228-EAFE-4765-8A6E-575BCEE7D0B2}"/>
              </a:ext>
            </a:extLst>
          </p:cNvPr>
          <p:cNvSpPr/>
          <p:nvPr/>
        </p:nvSpPr>
        <p:spPr>
          <a:xfrm>
            <a:off x="4644571" y="1066874"/>
            <a:ext cx="4238154" cy="46800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endParaRPr lang="it-IT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F7651B6C-F626-4E92-8E0A-A44DEAA58F88}"/>
              </a:ext>
            </a:extLst>
          </p:cNvPr>
          <p:cNvSpPr/>
          <p:nvPr/>
        </p:nvSpPr>
        <p:spPr>
          <a:xfrm>
            <a:off x="319322" y="1920757"/>
            <a:ext cx="8542009" cy="2313450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b="1" dirty="0">
                <a:solidFill>
                  <a:schemeClr val="tx1"/>
                </a:solidFill>
                <a:latin typeface="Verdana" panose="020B0604030504040204" pitchFamily="34" charset="0"/>
              </a:rPr>
              <a:t>OPPORTUNITIES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Proceutic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becomes an </a:t>
            </a: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integration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aesthetical medicine treatments: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Professional line prepares the skin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- Retail gives nourishment, restore and boosting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Highly tolerable dermatological optics with certified results</a:t>
            </a:r>
            <a:endParaRPr lang="it-I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endParaRPr lang="it-IT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id="{1D3A8108-A418-4F8E-BF96-BD7FAE7FC512}"/>
              </a:ext>
            </a:extLst>
          </p:cNvPr>
          <p:cNvSpPr/>
          <p:nvPr/>
        </p:nvSpPr>
        <p:spPr>
          <a:xfrm rot="10800000">
            <a:off x="4364493" y="1647428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FA03FB9-3E28-4D70-8C53-8383CFC3A835}"/>
              </a:ext>
            </a:extLst>
          </p:cNvPr>
          <p:cNvSpPr txBox="1"/>
          <p:nvPr/>
        </p:nvSpPr>
        <p:spPr>
          <a:xfrm>
            <a:off x="457221" y="1165315"/>
            <a:ext cx="3907272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AESTHETIC MEDICINE CENTRES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2CED233-D33B-44C0-A4D0-0A1F88DAF933}"/>
              </a:ext>
            </a:extLst>
          </p:cNvPr>
          <p:cNvSpPr txBox="1"/>
          <p:nvPr/>
        </p:nvSpPr>
        <p:spPr>
          <a:xfrm>
            <a:off x="4816159" y="1172575"/>
            <a:ext cx="392276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 SPA</a:t>
            </a:r>
          </a:p>
        </p:txBody>
      </p:sp>
    </p:spTree>
    <p:extLst>
      <p:ext uri="{BB962C8B-B14F-4D97-AF65-F5344CB8AC3E}">
        <p14:creationId xmlns:p14="http://schemas.microsoft.com/office/powerpoint/2010/main" val="5428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>
            <a:extLst>
              <a:ext uri="{FF2B5EF4-FFF2-40B4-BE49-F238E27FC236}">
                <a16:creationId xmlns:a16="http://schemas.microsoft.com/office/drawing/2014/main" id="{A5F31555-EC5B-4893-B59E-7C4B27830CF7}"/>
              </a:ext>
            </a:extLst>
          </p:cNvPr>
          <p:cNvSpPr/>
          <p:nvPr/>
        </p:nvSpPr>
        <p:spPr>
          <a:xfrm>
            <a:off x="1963597" y="1798575"/>
            <a:ext cx="52168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BE43C5-A475-4CB5-9EDB-663DBADF8D8D}"/>
              </a:ext>
            </a:extLst>
          </p:cNvPr>
          <p:cNvSpPr/>
          <p:nvPr/>
        </p:nvSpPr>
        <p:spPr>
          <a:xfrm>
            <a:off x="1963597" y="2571750"/>
            <a:ext cx="521680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INNOVASJONEN </a:t>
            </a:r>
          </a:p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av Dermaceutical</a:t>
            </a:r>
          </a:p>
        </p:txBody>
      </p:sp>
    </p:spTree>
    <p:extLst>
      <p:ext uri="{BB962C8B-B14F-4D97-AF65-F5344CB8AC3E}">
        <p14:creationId xmlns:p14="http://schemas.microsoft.com/office/powerpoint/2010/main" val="161008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>
            <a:extLst>
              <a:ext uri="{FF2B5EF4-FFF2-40B4-BE49-F238E27FC236}">
                <a16:creationId xmlns:a16="http://schemas.microsoft.com/office/drawing/2014/main" id="{AB6D30A4-823E-45DF-893C-A8277A0E62BE}"/>
              </a:ext>
            </a:extLst>
          </p:cNvPr>
          <p:cNvSpPr/>
          <p:nvPr/>
        </p:nvSpPr>
        <p:spPr>
          <a:xfrm>
            <a:off x="221652" y="1049991"/>
            <a:ext cx="8617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Proceutic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hudkompatible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kriterier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molekyler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gjenkjenne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FAA9623C-27A7-400F-B482-845D7A4DD503}"/>
              </a:ext>
            </a:extLst>
          </p:cNvPr>
          <p:cNvSpPr/>
          <p:nvPr/>
        </p:nvSpPr>
        <p:spPr>
          <a:xfrm>
            <a:off x="2646328" y="2533981"/>
            <a:ext cx="3909923" cy="338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PARFYME</a:t>
            </a:r>
          </a:p>
        </p:txBody>
      </p:sp>
      <p:sp>
        <p:nvSpPr>
          <p:cNvPr id="11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B3BB85A9-158E-48DA-A73C-C933D8B31EC1}"/>
              </a:ext>
            </a:extLst>
          </p:cNvPr>
          <p:cNvSpPr/>
          <p:nvPr/>
        </p:nvSpPr>
        <p:spPr>
          <a:xfrm>
            <a:off x="2646329" y="3825481"/>
            <a:ext cx="3909923" cy="338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FARGESTOFFER</a:t>
            </a:r>
          </a:p>
        </p:txBody>
      </p:sp>
      <p:sp>
        <p:nvSpPr>
          <p:cNvPr id="15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A58FA1D4-0D45-4DAB-AEF5-3AD9A6CB87F8}"/>
              </a:ext>
            </a:extLst>
          </p:cNvPr>
          <p:cNvSpPr/>
          <p:nvPr/>
        </p:nvSpPr>
        <p:spPr>
          <a:xfrm>
            <a:off x="2646327" y="3399898"/>
            <a:ext cx="3909921" cy="338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MINERAL OLJER</a:t>
            </a:r>
          </a:p>
        </p:txBody>
      </p:sp>
      <p:sp>
        <p:nvSpPr>
          <p:cNvPr id="19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E15237AA-FF9A-45CE-8928-E3F5941D44E0}"/>
              </a:ext>
            </a:extLst>
          </p:cNvPr>
          <p:cNvSpPr/>
          <p:nvPr/>
        </p:nvSpPr>
        <p:spPr>
          <a:xfrm>
            <a:off x="2646329" y="2964481"/>
            <a:ext cx="3909923" cy="338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KONSERVERING*</a:t>
            </a:r>
            <a:endParaRPr sz="1600" dirty="0">
              <a:solidFill>
                <a:schemeClr val="tx2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6755C361-DD7B-4B69-AC09-8AA7079E26C6}"/>
              </a:ext>
            </a:extLst>
          </p:cNvPr>
          <p:cNvSpPr/>
          <p:nvPr/>
        </p:nvSpPr>
        <p:spPr>
          <a:xfrm>
            <a:off x="2646328" y="4253738"/>
            <a:ext cx="3909923" cy="338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SILIKONER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33C85B-B86A-4A05-B215-86F02C011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345" y="73088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2751" y="72572"/>
            <a:ext cx="1229734" cy="6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0C3D884-CB9A-4D0D-B6C6-9D36CFCB817D}"/>
              </a:ext>
            </a:extLst>
          </p:cNvPr>
          <p:cNvSpPr/>
          <p:nvPr/>
        </p:nvSpPr>
        <p:spPr>
          <a:xfrm>
            <a:off x="2646329" y="1761967"/>
            <a:ext cx="3909922" cy="3970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/>
              </a:rPr>
              <a:t>FRI FOR </a:t>
            </a:r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id="{9C8EEF3A-4DC7-4C29-990A-72AC05C5F041}"/>
              </a:ext>
            </a:extLst>
          </p:cNvPr>
          <p:cNvSpPr/>
          <p:nvPr/>
        </p:nvSpPr>
        <p:spPr>
          <a:xfrm rot="10800000">
            <a:off x="4197804" y="2219581"/>
            <a:ext cx="806965" cy="293938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A353044-6351-43EA-976D-169B7127AF00}"/>
              </a:ext>
            </a:extLst>
          </p:cNvPr>
          <p:cNvSpPr txBox="1">
            <a:spLocks/>
          </p:cNvSpPr>
          <p:nvPr/>
        </p:nvSpPr>
        <p:spPr>
          <a:xfrm>
            <a:off x="226956" y="189693"/>
            <a:ext cx="847237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Hudkompatibel, toleranse og trygghet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92576" y="4093509"/>
            <a:ext cx="179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Preservatives</a:t>
            </a:r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t-IT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substances</a:t>
            </a:r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Annex</a:t>
            </a:r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of </a:t>
            </a:r>
            <a:r>
              <a:rPr lang="it-IT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Regulation</a:t>
            </a:r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(EC) </a:t>
            </a:r>
          </a:p>
          <a:p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1223/2009 on </a:t>
            </a:r>
            <a:r>
              <a:rPr lang="it-IT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cosmetic</a:t>
            </a:r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it-I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94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9" grpId="0" animBg="1"/>
      <p:bldP spid="22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A5F31555-EC5B-4893-B59E-7C4B27830CF7}"/>
              </a:ext>
            </a:extLst>
          </p:cNvPr>
          <p:cNvSpPr/>
          <p:nvPr/>
        </p:nvSpPr>
        <p:spPr>
          <a:xfrm>
            <a:off x="1591398" y="1798575"/>
            <a:ext cx="59612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E43C5-A475-4CB5-9EDB-663DBADF8D8D}"/>
              </a:ext>
            </a:extLst>
          </p:cNvPr>
          <p:cNvSpPr/>
          <p:nvPr/>
        </p:nvSpPr>
        <p:spPr>
          <a:xfrm>
            <a:off x="1963597" y="2568015"/>
            <a:ext cx="521680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INNOVASJONEN</a:t>
            </a:r>
          </a:p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av </a:t>
            </a:r>
          </a:p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AKTIVE INGREDIENSER</a:t>
            </a:r>
          </a:p>
        </p:txBody>
      </p:sp>
    </p:spTree>
    <p:extLst>
      <p:ext uri="{BB962C8B-B14F-4D97-AF65-F5344CB8AC3E}">
        <p14:creationId xmlns:p14="http://schemas.microsoft.com/office/powerpoint/2010/main" val="129305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CA0511-23A4-47B7-9DC3-2759F7086754}"/>
              </a:ext>
            </a:extLst>
          </p:cNvPr>
          <p:cNvSpPr txBox="1"/>
          <p:nvPr/>
        </p:nvSpPr>
        <p:spPr>
          <a:xfrm>
            <a:off x="1244818" y="1326601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MICROBIOTA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17AE4B4A-89AF-490C-815E-51C3659F5B11}"/>
              </a:ext>
            </a:extLst>
          </p:cNvPr>
          <p:cNvSpPr/>
          <p:nvPr/>
        </p:nvSpPr>
        <p:spPr>
          <a:xfrm rot="16200000">
            <a:off x="3866401" y="2275689"/>
            <a:ext cx="819912" cy="598885"/>
          </a:xfrm>
          <a:prstGeom prst="downArrow">
            <a:avLst/>
          </a:prstGeom>
          <a:solidFill>
            <a:srgbClr val="C00000"/>
          </a:solidFill>
          <a:ln w="12700">
            <a:solidFill>
              <a:srgbClr val="0000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C10337B-9ADD-489C-A3EF-34C120596877}"/>
              </a:ext>
            </a:extLst>
          </p:cNvPr>
          <p:cNvSpPr/>
          <p:nvPr/>
        </p:nvSpPr>
        <p:spPr>
          <a:xfrm>
            <a:off x="712844" y="2062842"/>
            <a:ext cx="27810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Menneskelige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utgjør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bare 43% av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kroppens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cellevekt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ER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 MIKROBIOTA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 MENNESKE…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KROPPEN VÅR ER IKKE BARE VÅR. 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355024" y="3639827"/>
            <a:ext cx="4788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økosystem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mikroorganismer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også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kjent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mirobiota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Denne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floraen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bidrar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å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forsvare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å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produsere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forsvarsmolekyler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(anti-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mikrobielle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peptide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fettsyrer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A3567FE-5314-40AB-BD5F-157330892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345" y="73088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AE7555D-4435-4DAD-B307-32A4473E1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2751" y="72572"/>
            <a:ext cx="1229734" cy="6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F909DE8-5393-4A01-87FD-75E89C7362B0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  <p:pic>
        <p:nvPicPr>
          <p:cNvPr id="3" name="Immagine 2" descr="Schermata 2019-06-13 alle 11.25.48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492" y="993913"/>
            <a:ext cx="2253259" cy="24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1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9-06-13 alle 11.28.0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620" y="1535969"/>
            <a:ext cx="4625573" cy="224023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CA0511-23A4-47B7-9DC3-2759F7086754}"/>
              </a:ext>
            </a:extLst>
          </p:cNvPr>
          <p:cNvSpPr txBox="1"/>
          <p:nvPr/>
        </p:nvSpPr>
        <p:spPr>
          <a:xfrm>
            <a:off x="2281620" y="1118879"/>
            <a:ext cx="463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Problemet: FORSTYRRET MIKROBIOTA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85745" y="3838665"/>
            <a:ext cx="745455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balansert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microbiota vi har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jo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sunnere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Forstyrret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microbiota (dysbiosis)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forårsake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hudaldring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hudtilstander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akne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atopisk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dermatitt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rosacea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17AE4B4A-89AF-490C-815E-51C3659F5B11}"/>
              </a:ext>
            </a:extLst>
          </p:cNvPr>
          <p:cNvSpPr/>
          <p:nvPr/>
        </p:nvSpPr>
        <p:spPr>
          <a:xfrm>
            <a:off x="4024875" y="3357956"/>
            <a:ext cx="819912" cy="418248"/>
          </a:xfrm>
          <a:prstGeom prst="downArrow">
            <a:avLst/>
          </a:prstGeom>
          <a:solidFill>
            <a:srgbClr val="C00000"/>
          </a:solidFill>
          <a:ln w="12700">
            <a:solidFill>
              <a:srgbClr val="0000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7477008-5AC2-4E1E-B74D-BF0172CD3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345" y="73088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FD8392E-D5CD-4912-BD0C-65990DAE1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2751" y="72572"/>
            <a:ext cx="1229734" cy="6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F8241F3-6759-4006-A772-1511F703EE3E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25658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3C10337B-9ADD-489C-A3EF-34C120596877}"/>
              </a:ext>
            </a:extLst>
          </p:cNvPr>
          <p:cNvSpPr/>
          <p:nvPr/>
        </p:nvSpPr>
        <p:spPr>
          <a:xfrm>
            <a:off x="702943" y="2480293"/>
            <a:ext cx="2543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Essensiell mat som gode bakterier elsker!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063E465-3235-49F0-93E5-B2737E288F62}"/>
              </a:ext>
            </a:extLst>
          </p:cNvPr>
          <p:cNvSpPr txBox="1"/>
          <p:nvPr/>
        </p:nvSpPr>
        <p:spPr>
          <a:xfrm>
            <a:off x="373901" y="1141451"/>
            <a:ext cx="2962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Løsningen: PREBIOTICS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D444D32-1B92-4A3B-8373-4B63F379726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523" y="2618431"/>
            <a:ext cx="2136384" cy="220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13B0642-6D6C-44E1-B8C2-E276FF80B06A}"/>
              </a:ext>
            </a:extLst>
          </p:cNvPr>
          <p:cNvSpPr/>
          <p:nvPr/>
        </p:nvSpPr>
        <p:spPr>
          <a:xfrm>
            <a:off x="7520360" y="3050973"/>
            <a:ext cx="1317088" cy="139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Alpha-glucan oligosaccharide - in vitro studier: forbedring av god bakterieflora </a:t>
            </a:r>
            <a:r>
              <a:rPr lang="it-IT" sz="80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kristinae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(saprofyte flora) reduserer skadelig flora(</a:t>
            </a:r>
            <a:r>
              <a:rPr lang="it-IT" sz="80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S.aureus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it-IT" sz="800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C.xerosis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C10337B-9ADD-489C-A3EF-34C120596877}"/>
              </a:ext>
            </a:extLst>
          </p:cNvPr>
          <p:cNvSpPr/>
          <p:nvPr/>
        </p:nvSpPr>
        <p:spPr>
          <a:xfrm>
            <a:off x="4857439" y="1486655"/>
            <a:ext cx="4192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Inulin,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utvinnet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Sikorirot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ctr"/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Alpha-glucan oligosaccharide,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utvunnet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enzymatisk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syntese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plantekilder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063E465-3235-49F0-93E5-B2737E288F62}"/>
              </a:ext>
            </a:extLst>
          </p:cNvPr>
          <p:cNvSpPr txBox="1"/>
          <p:nvPr/>
        </p:nvSpPr>
        <p:spPr>
          <a:xfrm>
            <a:off x="5297523" y="116463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PREBIOTICS i PROCEUTIC: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D29D0A46-305E-4710-A803-BFDB1ABA8541}"/>
              </a:ext>
            </a:extLst>
          </p:cNvPr>
          <p:cNvSpPr/>
          <p:nvPr/>
        </p:nvSpPr>
        <p:spPr>
          <a:xfrm>
            <a:off x="1564704" y="1791800"/>
            <a:ext cx="819912" cy="418248"/>
          </a:xfrm>
          <a:prstGeom prst="downArrow">
            <a:avLst/>
          </a:prstGeom>
          <a:solidFill>
            <a:srgbClr val="C00000"/>
          </a:solidFill>
          <a:ln w="12700">
            <a:solidFill>
              <a:srgbClr val="0000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37E23D0B-1999-4579-AC31-9C4E11CB1EB1}"/>
              </a:ext>
            </a:extLst>
          </p:cNvPr>
          <p:cNvSpPr/>
          <p:nvPr/>
        </p:nvSpPr>
        <p:spPr>
          <a:xfrm rot="16200000">
            <a:off x="3784903" y="2493000"/>
            <a:ext cx="819912" cy="598885"/>
          </a:xfrm>
          <a:prstGeom prst="downArrow">
            <a:avLst/>
          </a:prstGeom>
          <a:solidFill>
            <a:srgbClr val="C00000"/>
          </a:solidFill>
          <a:ln w="12700">
            <a:solidFill>
              <a:srgbClr val="0000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BCA4E87-4BEF-469B-B174-997902F61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345" y="73088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3DE5966-ADCB-490C-9622-2F5B74AA1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2751" y="72572"/>
            <a:ext cx="1229734" cy="6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88FF2B41-B375-462F-B74D-9EC87D6B48A5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36412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5" grpId="0"/>
      <p:bldP spid="19" grpId="0"/>
      <p:bldP spid="13" grpId="0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>
            <a:spLocks noGrp="1"/>
          </p:cNvSpPr>
          <p:nvPr>
            <p:ph type="sldNum" sz="quarter" idx="4294967295"/>
          </p:nvPr>
        </p:nvSpPr>
        <p:spPr>
          <a:xfrm>
            <a:off x="227657" y="4766585"/>
            <a:ext cx="203024" cy="1774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>
            <a:lvl1pPr algn="l">
              <a:defRPr sz="700">
                <a:solidFill>
                  <a:srgbClr val="9A9A8C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9A9A8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9A9A8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408E49-9E85-493A-9F08-FF1F51564BE7}"/>
              </a:ext>
            </a:extLst>
          </p:cNvPr>
          <p:cNvSpPr txBox="1"/>
          <p:nvPr/>
        </p:nvSpPr>
        <p:spPr>
          <a:xfrm>
            <a:off x="779301" y="1826520"/>
            <a:ext cx="2291154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Toleranse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C5C5B58-D8FD-41C1-B4B1-4D77930478C3}"/>
              </a:ext>
            </a:extLst>
          </p:cNvPr>
          <p:cNvSpPr txBox="1"/>
          <p:nvPr/>
        </p:nvSpPr>
        <p:spPr>
          <a:xfrm>
            <a:off x="3501894" y="1825096"/>
            <a:ext cx="2291154" cy="338554"/>
          </a:xfrm>
          <a:prstGeom prst="rect">
            <a:avLst/>
          </a:prstGeom>
          <a:noFill/>
          <a:ln>
            <a:solidFill>
              <a:srgbClr val="0000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Effekt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FA6597-D34F-453F-B0A5-88FE177D3828}"/>
              </a:ext>
            </a:extLst>
          </p:cNvPr>
          <p:cNvSpPr txBox="1"/>
          <p:nvPr/>
        </p:nvSpPr>
        <p:spPr>
          <a:xfrm>
            <a:off x="6417417" y="1816421"/>
            <a:ext cx="2291154" cy="338554"/>
          </a:xfrm>
          <a:prstGeom prst="rect">
            <a:avLst/>
          </a:prstGeom>
          <a:noFill/>
          <a:ln>
            <a:solidFill>
              <a:srgbClr val="0000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Trygghet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0B42C1D-CAE0-43F3-B35E-D0780F659945}"/>
              </a:ext>
            </a:extLst>
          </p:cNvPr>
          <p:cNvSpPr txBox="1">
            <a:spLocks/>
          </p:cNvSpPr>
          <p:nvPr/>
        </p:nvSpPr>
        <p:spPr>
          <a:xfrm>
            <a:off x="335810" y="508396"/>
            <a:ext cx="8472378" cy="6225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000062"/>
                </a:solidFill>
                <a:effectLst/>
                <a:uLnTx/>
                <a:uFillTx/>
                <a:latin typeface="Times"/>
                <a:cs typeface="Times"/>
              </a:rPr>
              <a:t>ABOVE  AESTHETICS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Times"/>
              <a:cs typeface="Times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8290982-AA13-4706-B0B1-81C6D25E9141}"/>
              </a:ext>
            </a:extLst>
          </p:cNvPr>
          <p:cNvSpPr txBox="1">
            <a:spLocks/>
          </p:cNvSpPr>
          <p:nvPr/>
        </p:nvSpPr>
        <p:spPr>
          <a:xfrm>
            <a:off x="321294" y="2925016"/>
            <a:ext cx="8472378" cy="6225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 lvl="0" algn="ctr">
              <a:defRPr/>
            </a:pPr>
            <a:r>
              <a:rPr lang="it-IT" dirty="0">
                <a:solidFill>
                  <a:srgbClr val="C00000"/>
                </a:solidFill>
              </a:rPr>
              <a:t>s</a:t>
            </a:r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/>
                <a:cs typeface="Times"/>
              </a:rPr>
              <a:t>amlet i en linje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033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06-13 alle 11.30.5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1327536"/>
            <a:ext cx="2538433" cy="1680046"/>
          </a:xfrm>
          <a:prstGeom prst="rect">
            <a:avLst/>
          </a:prstGeom>
        </p:spPr>
      </p:pic>
      <p:pic>
        <p:nvPicPr>
          <p:cNvPr id="1028" name="Picture 4" descr="Risultati immagini per blue light HEV spectru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34" y="3138101"/>
            <a:ext cx="3171958" cy="8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6923D9-4E23-46C1-B13A-731C3E15DC95}"/>
              </a:ext>
            </a:extLst>
          </p:cNvPr>
          <p:cNvSpPr txBox="1"/>
          <p:nvPr/>
        </p:nvSpPr>
        <p:spPr>
          <a:xfrm>
            <a:off x="2767252" y="886656"/>
            <a:ext cx="309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BLÅTT LYS: til bekymring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B6D30A4-823E-45DF-893C-A8277A0E62BE}"/>
              </a:ext>
            </a:extLst>
          </p:cNvPr>
          <p:cNvSpPr/>
          <p:nvPr/>
        </p:nvSpPr>
        <p:spPr>
          <a:xfrm>
            <a:off x="5494150" y="2027674"/>
            <a:ext cx="337221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Voksne Amerikanere bruker nesten en halv dag (11 timer)  forran digitale verktøy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[survey by </a:t>
            </a:r>
            <a:r>
              <a:rPr lang="it-IT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Nielsen,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2018</a:t>
            </a:r>
            <a:r>
              <a:rPr lang="it-IT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it-IT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England bruker voksne ca 24 timer ukentlig på nett 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[survey by </a:t>
            </a:r>
            <a:r>
              <a:rPr lang="it-IT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OFCOM technology tracker</a:t>
            </a: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2018]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60B6D69-2639-41D7-8751-17FA67F2A312}"/>
              </a:ext>
            </a:extLst>
          </p:cNvPr>
          <p:cNvSpPr txBox="1"/>
          <p:nvPr/>
        </p:nvSpPr>
        <p:spPr>
          <a:xfrm>
            <a:off x="319771" y="4046415"/>
            <a:ext cx="8214629" cy="514250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Blått lys eller HEV lys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(High Energy Visible light): </a:t>
            </a:r>
          </a:p>
          <a:p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 det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synlige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lysspekteret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de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korteste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bølgelengdene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høyeste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" name="Connettore 2 2"/>
          <p:cNvCxnSpPr>
            <a:cxnSpLocks/>
          </p:cNvCxnSpPr>
          <p:nvPr/>
        </p:nvCxnSpPr>
        <p:spPr>
          <a:xfrm>
            <a:off x="1640114" y="2774197"/>
            <a:ext cx="587829" cy="56152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F9AB9765-D954-42C1-97AF-65B523E6A0A9}"/>
              </a:ext>
            </a:extLst>
          </p:cNvPr>
          <p:cNvSpPr/>
          <p:nvPr/>
        </p:nvSpPr>
        <p:spPr>
          <a:xfrm rot="16200000">
            <a:off x="4162043" y="2298183"/>
            <a:ext cx="819912" cy="598885"/>
          </a:xfrm>
          <a:prstGeom prst="downArrow">
            <a:avLst/>
          </a:prstGeom>
          <a:solidFill>
            <a:srgbClr val="C00000"/>
          </a:solidFill>
          <a:ln w="12700">
            <a:solidFill>
              <a:srgbClr val="0000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0B5D5DD-B91A-4258-ADD7-98FA8B46D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345" y="73088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4DE06BA-80D7-4720-98B1-16D22C5E8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2751" y="72572"/>
            <a:ext cx="1229734" cy="6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08A51ACD-7EA7-4FCB-BDE9-1E9D08FA985C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 </a:t>
            </a:r>
          </a:p>
        </p:txBody>
      </p:sp>
    </p:spTree>
    <p:extLst>
      <p:ext uri="{BB962C8B-B14F-4D97-AF65-F5344CB8AC3E}">
        <p14:creationId xmlns:p14="http://schemas.microsoft.com/office/powerpoint/2010/main" val="10726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562089" y="3859156"/>
            <a:ext cx="831844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sammenheng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mellom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blått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lys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tildlig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hudaldring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trigger oksidativt stress og produserer frie radikalera, som forårsaker rynker og pigmenteringer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6923D9-4E23-46C1-B13A-731C3E15DC95}"/>
              </a:ext>
            </a:extLst>
          </p:cNvPr>
          <p:cNvSpPr txBox="1"/>
          <p:nvPr/>
        </p:nvSpPr>
        <p:spPr>
          <a:xfrm>
            <a:off x="2767252" y="1226674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BLÅTT LYS: den nye bekymringen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E59226-A151-407F-B321-F60CCB3AD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345" y="73088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747902C-0E7B-4B60-B742-F25025133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2751" y="72572"/>
            <a:ext cx="1229734" cy="6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39C5B81-F7EC-4D61-A802-B2B5C97BF478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  <p:pic>
        <p:nvPicPr>
          <p:cNvPr id="2" name="Immagine 1" descr="Schermata 2019-06-13 alle 11.33.1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954" y="1686707"/>
            <a:ext cx="2630434" cy="21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AB6D30A4-823E-45DF-893C-A8277A0E62BE}"/>
              </a:ext>
            </a:extLst>
          </p:cNvPr>
          <p:cNvSpPr/>
          <p:nvPr/>
        </p:nvSpPr>
        <p:spPr>
          <a:xfrm>
            <a:off x="480449" y="3160850"/>
            <a:ext cx="8296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 genrasjon stabilisert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Vitamin C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ethyl ascorbic acid,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nytt molekyl) 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Beskytter huden mot skader fra UV- stråler og HEV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Reduserer tegn på digital aldring og photoaldring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Virkningsfull antioksidant, beskytter huden mot forurensning, lysner huden og booster kollagenproduksjonen. 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9636AF-689E-4CBC-AC99-19C8FCD17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327" y="1383265"/>
            <a:ext cx="1762616" cy="17775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6923D9-4E23-46C1-B13A-731C3E15DC95}"/>
              </a:ext>
            </a:extLst>
          </p:cNvPr>
          <p:cNvSpPr txBox="1"/>
          <p:nvPr/>
        </p:nvSpPr>
        <p:spPr>
          <a:xfrm>
            <a:off x="2165619" y="1226674"/>
            <a:ext cx="4038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BLÅTT LYS: Løsningen i Proceutic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63E465-3235-49F0-93E5-B2737E288F62}"/>
              </a:ext>
            </a:extLst>
          </p:cNvPr>
          <p:cNvSpPr txBox="1"/>
          <p:nvPr/>
        </p:nvSpPr>
        <p:spPr>
          <a:xfrm>
            <a:off x="539853" y="2420159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VITAMIN C 2.0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62455BF-1086-4C83-BEFC-0B1D459CD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1345" y="73088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26C7516-4A3A-4853-ACBC-371822DD1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2751" y="72572"/>
            <a:ext cx="1229734" cy="66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6DC11E1E-32B1-41BD-BDFF-50C1795EBE33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39085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A5F31555-EC5B-4893-B59E-7C4B27830CF7}"/>
              </a:ext>
            </a:extLst>
          </p:cNvPr>
          <p:cNvSpPr/>
          <p:nvPr/>
        </p:nvSpPr>
        <p:spPr>
          <a:xfrm>
            <a:off x="1591398" y="1798575"/>
            <a:ext cx="5961203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/>
                </a:solidFill>
                <a:latin typeface="Times"/>
                <a:cs typeface="Times"/>
              </a:rPr>
              <a:t>THE AGEBIOTIC SYSTEM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500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E43C5-A475-4CB5-9EDB-663DBADF8D8D}"/>
              </a:ext>
            </a:extLst>
          </p:cNvPr>
          <p:cNvSpPr/>
          <p:nvPr/>
        </p:nvSpPr>
        <p:spPr>
          <a:xfrm>
            <a:off x="1963597" y="2983514"/>
            <a:ext cx="521680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INNOVASJONEN</a:t>
            </a:r>
          </a:p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av</a:t>
            </a:r>
          </a:p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AKTIVE INGREDIENSER</a:t>
            </a:r>
          </a:p>
        </p:txBody>
      </p:sp>
    </p:spTree>
    <p:extLst>
      <p:ext uri="{BB962C8B-B14F-4D97-AF65-F5344CB8AC3E}">
        <p14:creationId xmlns:p14="http://schemas.microsoft.com/office/powerpoint/2010/main" val="157023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>
            <a:extLst>
              <a:ext uri="{FF2B5EF4-FFF2-40B4-BE49-F238E27FC236}">
                <a16:creationId xmlns:a16="http://schemas.microsoft.com/office/drawing/2014/main" id="{AB6D30A4-823E-45DF-893C-A8277A0E62BE}"/>
              </a:ext>
            </a:extLst>
          </p:cNvPr>
          <p:cNvSpPr/>
          <p:nvPr/>
        </p:nvSpPr>
        <p:spPr>
          <a:xfrm>
            <a:off x="261764" y="960868"/>
            <a:ext cx="862047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HUDPROBLEM: </a:t>
            </a:r>
            <a:r>
              <a:rPr lang="it-IT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dype rynker, mindre mottakelig hud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LØSNINGEN I PROCEUTIC: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 genrasjon smart peptider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innovative biotek molekyler med biotilgjenlighet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Sammensatt kombinasjon</a:t>
            </a:r>
          </a:p>
          <a:p>
            <a:pPr lvl="1" algn="just">
              <a:spcBef>
                <a:spcPts val="1200"/>
              </a:spcBef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D1458622-1856-485C-92C3-AC36FC60B4C9}"/>
              </a:ext>
            </a:extLst>
          </p:cNvPr>
          <p:cNvSpPr/>
          <p:nvPr/>
        </p:nvSpPr>
        <p:spPr>
          <a:xfrm>
            <a:off x="6783355" y="2522159"/>
            <a:ext cx="1758308" cy="738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/>
          <a:p>
            <a:pPr algn="ctr" defTabSz="914400"/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CYCLOPEPTIDE-5</a:t>
            </a:r>
          </a:p>
          <a:p>
            <a:pPr algn="ctr" defTabSz="914400"/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</a:p>
          <a:p>
            <a:pPr algn="ctr" defTabSz="914400"/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PALMITOYL TRIPEPTIDE 38 </a:t>
            </a:r>
            <a:endParaRPr sz="105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80053E15-BBCA-4A8F-AEF0-CB20B0C33116}"/>
              </a:ext>
            </a:extLst>
          </p:cNvPr>
          <p:cNvSpPr/>
          <p:nvPr/>
        </p:nvSpPr>
        <p:spPr>
          <a:xfrm>
            <a:off x="6083853" y="3030844"/>
            <a:ext cx="1203355" cy="4154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 FILLER</a:t>
            </a:r>
            <a:r>
              <a:rPr lang="it-IT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105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580D1F96-7FB3-49DC-8F3C-E8307BEEEF1D}"/>
              </a:ext>
            </a:extLst>
          </p:cNvPr>
          <p:cNvSpPr/>
          <p:nvPr/>
        </p:nvSpPr>
        <p:spPr>
          <a:xfrm>
            <a:off x="4538920" y="3342789"/>
            <a:ext cx="1495077" cy="2616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/>
          <a:p>
            <a:pPr defTabSz="914400">
              <a:spcBef>
                <a:spcPts val="1000"/>
              </a:spcBef>
            </a:pPr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RETINOIDS</a:t>
            </a:r>
            <a:endParaRPr sz="105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ttore 2 11"/>
          <p:cNvCxnSpPr>
            <a:cxnSpLocks/>
          </p:cNvCxnSpPr>
          <p:nvPr/>
        </p:nvCxnSpPr>
        <p:spPr>
          <a:xfrm flipH="1">
            <a:off x="5918445" y="2611181"/>
            <a:ext cx="33081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1B830FEA-318E-40B7-AEC9-2EB98B58A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0978" y="136446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4840879-88AA-4B8E-B9EB-1C66CC0ED0C5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D2E2D38-81B9-445B-B711-9748243630E5}"/>
              </a:ext>
            </a:extLst>
          </p:cNvPr>
          <p:cNvCxnSpPr>
            <a:cxnSpLocks/>
          </p:cNvCxnSpPr>
          <p:nvPr/>
        </p:nvCxnSpPr>
        <p:spPr>
          <a:xfrm flipH="1">
            <a:off x="5753037" y="3107788"/>
            <a:ext cx="33081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21969F7-D617-42A4-B62A-813E933A5972}"/>
              </a:ext>
            </a:extLst>
          </p:cNvPr>
          <p:cNvCxnSpPr>
            <a:cxnSpLocks/>
          </p:cNvCxnSpPr>
          <p:nvPr/>
        </p:nvCxnSpPr>
        <p:spPr>
          <a:xfrm flipH="1">
            <a:off x="3970410" y="3446338"/>
            <a:ext cx="33081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n exclusive protocol that guarantees a significant exfoliating effect">
            <a:extLst>
              <a:ext uri="{FF2B5EF4-FFF2-40B4-BE49-F238E27FC236}">
                <a16:creationId xmlns:a16="http://schemas.microsoft.com/office/drawing/2014/main" id="{2E114EE3-2936-45FA-A20F-72D3C057AF37}"/>
              </a:ext>
            </a:extLst>
          </p:cNvPr>
          <p:cNvSpPr/>
          <p:nvPr/>
        </p:nvSpPr>
        <p:spPr>
          <a:xfrm>
            <a:off x="4804952" y="3450924"/>
            <a:ext cx="4090031" cy="64632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 panose="02020603050405020304" pitchFamily="18" charset="0"/>
              </a:rPr>
              <a:t>En unik sammensetning av tre typer Vitamin A derivater: retinol, retinaldehyde og  bio retinol fra planten </a:t>
            </a:r>
            <a:r>
              <a:rPr lang="it-IT" sz="1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 panose="02020603050405020304" pitchFamily="18" charset="0"/>
              </a:rPr>
              <a:t>Bidens pilosa</a:t>
            </a:r>
            <a:endParaRPr lang="it-IT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" panose="02020603050405020304" pitchFamily="18" charset="0"/>
            </a:endParaRPr>
          </a:p>
        </p:txBody>
      </p:sp>
      <p:sp>
        <p:nvSpPr>
          <p:cNvPr id="28" name="features the synergic and sequential action of THREE different professional fluids COMBINED PEELING">
            <a:extLst>
              <a:ext uri="{FF2B5EF4-FFF2-40B4-BE49-F238E27FC236}">
                <a16:creationId xmlns:a16="http://schemas.microsoft.com/office/drawing/2014/main" id="{ACE29FB7-C279-426C-997A-024BD98CA81C}"/>
              </a:ext>
            </a:extLst>
          </p:cNvPr>
          <p:cNvSpPr/>
          <p:nvPr/>
        </p:nvSpPr>
        <p:spPr>
          <a:xfrm>
            <a:off x="4804952" y="1919264"/>
            <a:ext cx="4090031" cy="64632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just"/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 panose="02020603050405020304" pitchFamily="18" charset="0"/>
              </a:rPr>
              <a:t>Siste generasjon smart peptid. Den velger sine resptorer i huden: huden blir glattere og rynkerer reduseres.</a:t>
            </a:r>
            <a:endParaRPr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" panose="02020603050405020304" pitchFamily="18" charset="0"/>
            </a:endParaRPr>
          </a:p>
        </p:txBody>
      </p:sp>
      <p:sp>
        <p:nvSpPr>
          <p:cNvPr id="29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02F0194E-581C-4145-BBFB-EB1DD7B4D1BB}"/>
              </a:ext>
            </a:extLst>
          </p:cNvPr>
          <p:cNvSpPr/>
          <p:nvPr/>
        </p:nvSpPr>
        <p:spPr>
          <a:xfrm>
            <a:off x="4804948" y="1138306"/>
            <a:ext cx="4090031" cy="64632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just"/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 panose="02020603050405020304" pitchFamily="18" charset="0"/>
              </a:rPr>
              <a:t>Bioteknologisk molecyl som stimulerer hudens regenerering GAG syntese: en kilde til hudens byggestener</a:t>
            </a:r>
            <a:endParaRPr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" panose="02020603050405020304" pitchFamily="18" charset="0"/>
            </a:endParaRPr>
          </a:p>
        </p:txBody>
      </p:sp>
      <p:sp>
        <p:nvSpPr>
          <p:cNvPr id="33" name="features the synergic and sequential action of THREE different professional fluids COMBINED PEELING">
            <a:extLst>
              <a:ext uri="{FF2B5EF4-FFF2-40B4-BE49-F238E27FC236}">
                <a16:creationId xmlns:a16="http://schemas.microsoft.com/office/drawing/2014/main" id="{98500C31-4EF8-49D6-8C16-0F414E4A4D84}"/>
              </a:ext>
            </a:extLst>
          </p:cNvPr>
          <p:cNvSpPr/>
          <p:nvPr/>
        </p:nvSpPr>
        <p:spPr>
          <a:xfrm>
            <a:off x="4804952" y="2690851"/>
            <a:ext cx="4090031" cy="64632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 panose="02020603050405020304" pitchFamily="18" charset="0"/>
              </a:rPr>
              <a:t>Smart peptid med unike gjenoppbyggende egenskaper og i stand til å styrke ECM og avgrensingen mellom epidermis og dermis.</a:t>
            </a:r>
            <a:endParaRPr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" panose="02020603050405020304" pitchFamily="18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D5152CF-D967-43DE-9575-E707C3AC8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0978" y="136446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DD749AD7-2F35-4BF0-8F4E-DD79FCF03FF2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  <p:grpSp>
        <p:nvGrpSpPr>
          <p:cNvPr id="39" name="Group 24">
            <a:extLst>
              <a:ext uri="{FF2B5EF4-FFF2-40B4-BE49-F238E27FC236}">
                <a16:creationId xmlns:a16="http://schemas.microsoft.com/office/drawing/2014/main" id="{5B79FF02-BAB1-4DE2-A33D-C189528877C9}"/>
              </a:ext>
            </a:extLst>
          </p:cNvPr>
          <p:cNvGrpSpPr/>
          <p:nvPr/>
        </p:nvGrpSpPr>
        <p:grpSpPr>
          <a:xfrm>
            <a:off x="382462" y="1074243"/>
            <a:ext cx="4217821" cy="720000"/>
            <a:chOff x="-4653328" y="-444774"/>
            <a:chExt cx="4217821" cy="1296000"/>
          </a:xfrm>
          <a:solidFill>
            <a:srgbClr val="C00000"/>
          </a:solidFill>
        </p:grpSpPr>
        <p:sp>
          <p:nvSpPr>
            <p:cNvPr id="40" name="contains functional substances IN HIGH PERCENTAGE with proven effectiveness and a high safety standard">
              <a:extLst>
                <a:ext uri="{FF2B5EF4-FFF2-40B4-BE49-F238E27FC236}">
                  <a16:creationId xmlns:a16="http://schemas.microsoft.com/office/drawing/2014/main" id="{9541408C-C5B1-41E3-9D6E-2761E89FCD4A}"/>
                </a:ext>
              </a:extLst>
            </p:cNvPr>
            <p:cNvSpPr/>
            <p:nvPr/>
          </p:nvSpPr>
          <p:spPr>
            <a:xfrm>
              <a:off x="-4653328" y="-129169"/>
              <a:ext cx="3909923" cy="664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9344B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it-IT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BIOTECH FILLER </a:t>
              </a:r>
              <a:r>
                <a:rPr lang="it-IT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41" name="Isosceles Triangle 26">
              <a:extLst>
                <a:ext uri="{FF2B5EF4-FFF2-40B4-BE49-F238E27FC236}">
                  <a16:creationId xmlns:a16="http://schemas.microsoft.com/office/drawing/2014/main" id="{445DDBEB-F27F-4DD4-BB25-B201324AD98D}"/>
                </a:ext>
              </a:extLst>
            </p:cNvPr>
            <p:cNvSpPr/>
            <p:nvPr/>
          </p:nvSpPr>
          <p:spPr>
            <a:xfrm rot="5400000">
              <a:off x="-1244825" y="41908"/>
              <a:ext cx="1296000" cy="32263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29344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2" name="Group 24">
            <a:extLst>
              <a:ext uri="{FF2B5EF4-FFF2-40B4-BE49-F238E27FC236}">
                <a16:creationId xmlns:a16="http://schemas.microsoft.com/office/drawing/2014/main" id="{89BFD419-BFB2-4B56-925C-C8290CC2341D}"/>
              </a:ext>
            </a:extLst>
          </p:cNvPr>
          <p:cNvGrpSpPr/>
          <p:nvPr/>
        </p:nvGrpSpPr>
        <p:grpSpPr>
          <a:xfrm>
            <a:off x="373544" y="2620822"/>
            <a:ext cx="4217821" cy="720000"/>
            <a:chOff x="-4653328" y="-444774"/>
            <a:chExt cx="4217821" cy="1296000"/>
          </a:xfrm>
          <a:solidFill>
            <a:srgbClr val="C00000"/>
          </a:solidFill>
        </p:grpSpPr>
        <p:sp>
          <p:nvSpPr>
            <p:cNvPr id="43" name="contains functional substances IN HIGH PERCENTAGE with proven effectiveness and a high safety standard">
              <a:extLst>
                <a:ext uri="{FF2B5EF4-FFF2-40B4-BE49-F238E27FC236}">
                  <a16:creationId xmlns:a16="http://schemas.microsoft.com/office/drawing/2014/main" id="{9195C850-91C2-4CB0-9486-4B28294FF5E7}"/>
                </a:ext>
              </a:extLst>
            </p:cNvPr>
            <p:cNvSpPr/>
            <p:nvPr/>
          </p:nvSpPr>
          <p:spPr>
            <a:xfrm>
              <a:off x="-4653328" y="-101469"/>
              <a:ext cx="3909923" cy="6093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9344B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it-IT" sz="16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PALMITOYL TRIPEPTIDE-38 </a:t>
              </a:r>
            </a:p>
          </p:txBody>
        </p:sp>
        <p:sp>
          <p:nvSpPr>
            <p:cNvPr id="44" name="Isosceles Triangle 26">
              <a:extLst>
                <a:ext uri="{FF2B5EF4-FFF2-40B4-BE49-F238E27FC236}">
                  <a16:creationId xmlns:a16="http://schemas.microsoft.com/office/drawing/2014/main" id="{30FEF2DB-4AE3-4858-8833-2B0A9324298A}"/>
                </a:ext>
              </a:extLst>
            </p:cNvPr>
            <p:cNvSpPr/>
            <p:nvPr/>
          </p:nvSpPr>
          <p:spPr>
            <a:xfrm rot="5400000">
              <a:off x="-1244825" y="41908"/>
              <a:ext cx="1296000" cy="32263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29344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23272C43-70CF-400D-95CD-221D7A6B848A}"/>
              </a:ext>
            </a:extLst>
          </p:cNvPr>
          <p:cNvGrpSpPr/>
          <p:nvPr/>
        </p:nvGrpSpPr>
        <p:grpSpPr>
          <a:xfrm>
            <a:off x="382462" y="1816584"/>
            <a:ext cx="4217821" cy="720000"/>
            <a:chOff x="-4653328" y="-444774"/>
            <a:chExt cx="4217821" cy="1296000"/>
          </a:xfrm>
          <a:solidFill>
            <a:srgbClr val="C00000"/>
          </a:solidFill>
        </p:grpSpPr>
        <p:sp>
          <p:nvSpPr>
            <p:cNvPr id="46" name="contains functional substances IN HIGH PERCENTAGE with proven effectiveness and a high safety standard">
              <a:extLst>
                <a:ext uri="{FF2B5EF4-FFF2-40B4-BE49-F238E27FC236}">
                  <a16:creationId xmlns:a16="http://schemas.microsoft.com/office/drawing/2014/main" id="{6191A1D8-5980-42AB-933B-FBAC35D92D87}"/>
                </a:ext>
              </a:extLst>
            </p:cNvPr>
            <p:cNvSpPr/>
            <p:nvPr/>
          </p:nvSpPr>
          <p:spPr>
            <a:xfrm>
              <a:off x="-4653328" y="-89981"/>
              <a:ext cx="3909923" cy="664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9344B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it-IT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CYCLOPEPTIDE-5 </a:t>
              </a:r>
            </a:p>
          </p:txBody>
        </p:sp>
        <p:sp>
          <p:nvSpPr>
            <p:cNvPr id="47" name="Isosceles Triangle 26">
              <a:extLst>
                <a:ext uri="{FF2B5EF4-FFF2-40B4-BE49-F238E27FC236}">
                  <a16:creationId xmlns:a16="http://schemas.microsoft.com/office/drawing/2014/main" id="{5A335149-BBEA-4EA5-8987-863AA002533C}"/>
                </a:ext>
              </a:extLst>
            </p:cNvPr>
            <p:cNvSpPr/>
            <p:nvPr/>
          </p:nvSpPr>
          <p:spPr>
            <a:xfrm rot="5400000">
              <a:off x="-1244825" y="41908"/>
              <a:ext cx="1296000" cy="32263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29344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2EBD2377-D75A-4E79-9A5B-3A18703FB839}"/>
              </a:ext>
            </a:extLst>
          </p:cNvPr>
          <p:cNvGrpSpPr/>
          <p:nvPr/>
        </p:nvGrpSpPr>
        <p:grpSpPr>
          <a:xfrm>
            <a:off x="382462" y="3404369"/>
            <a:ext cx="4217821" cy="720000"/>
            <a:chOff x="-4653328" y="-444774"/>
            <a:chExt cx="4217821" cy="1296000"/>
          </a:xfrm>
          <a:solidFill>
            <a:schemeClr val="bg1"/>
          </a:solidFill>
        </p:grpSpPr>
        <p:sp>
          <p:nvSpPr>
            <p:cNvPr id="49" name="contains functional substances IN HIGH PERCENTAGE with proven effectiveness and a high safety standard">
              <a:extLst>
                <a:ext uri="{FF2B5EF4-FFF2-40B4-BE49-F238E27FC236}">
                  <a16:creationId xmlns:a16="http://schemas.microsoft.com/office/drawing/2014/main" id="{5F3371AB-3766-44F4-B4D1-88526457562B}"/>
                </a:ext>
              </a:extLst>
            </p:cNvPr>
            <p:cNvSpPr/>
            <p:nvPr/>
          </p:nvSpPr>
          <p:spPr>
            <a:xfrm>
              <a:off x="-4653328" y="-89981"/>
              <a:ext cx="3909923" cy="664790"/>
            </a:xfrm>
            <a:prstGeom prst="rect">
              <a:avLst/>
            </a:prstGeom>
            <a:grpFill/>
            <a:ln>
              <a:solidFill>
                <a:srgbClr val="29344B"/>
              </a:solidFill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it-IT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RETINOIDS </a:t>
              </a:r>
            </a:p>
          </p:txBody>
        </p:sp>
        <p:sp>
          <p:nvSpPr>
            <p:cNvPr id="50" name="Isosceles Triangle 26">
              <a:extLst>
                <a:ext uri="{FF2B5EF4-FFF2-40B4-BE49-F238E27FC236}">
                  <a16:creationId xmlns:a16="http://schemas.microsoft.com/office/drawing/2014/main" id="{266CE79B-753D-4061-A728-BE8E4988E767}"/>
                </a:ext>
              </a:extLst>
            </p:cNvPr>
            <p:cNvSpPr/>
            <p:nvPr/>
          </p:nvSpPr>
          <p:spPr>
            <a:xfrm rot="5400000">
              <a:off x="-1244825" y="41908"/>
              <a:ext cx="1296000" cy="322636"/>
            </a:xfrm>
            <a:prstGeom prst="triangle">
              <a:avLst/>
            </a:prstGeom>
            <a:grpFill/>
            <a:ln>
              <a:solidFill>
                <a:srgbClr val="29344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C2EC3A5-C454-4263-B809-3890885DFF17}"/>
              </a:ext>
            </a:extLst>
          </p:cNvPr>
          <p:cNvGrpSpPr/>
          <p:nvPr/>
        </p:nvGrpSpPr>
        <p:grpSpPr>
          <a:xfrm>
            <a:off x="2702550" y="1345302"/>
            <a:ext cx="174866" cy="159528"/>
            <a:chOff x="8216900" y="3956050"/>
            <a:chExt cx="361950" cy="330200"/>
          </a:xfrm>
        </p:grpSpPr>
        <p:sp>
          <p:nvSpPr>
            <p:cNvPr id="21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05AEAD85-CCC8-43FB-9217-185CCF11D4BE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F14C16D1-9A02-4284-986D-DF63B34F1365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E7EF66A-9FF5-4EBD-AF63-A463342C6370}"/>
              </a:ext>
            </a:extLst>
          </p:cNvPr>
          <p:cNvGrpSpPr/>
          <p:nvPr/>
        </p:nvGrpSpPr>
        <p:grpSpPr>
          <a:xfrm>
            <a:off x="2835479" y="2096820"/>
            <a:ext cx="174866" cy="159528"/>
            <a:chOff x="8216900" y="3956050"/>
            <a:chExt cx="361950" cy="330200"/>
          </a:xfrm>
        </p:grpSpPr>
        <p:sp>
          <p:nvSpPr>
            <p:cNvPr id="24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6AAF5FB8-E144-489F-BDC3-2F2AAE70C3E5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51D547EA-606E-4C99-82CD-300DC46EF0AB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3C1D5EA1-C300-4922-BEEA-426ACCA98AD4}"/>
              </a:ext>
            </a:extLst>
          </p:cNvPr>
          <p:cNvGrpSpPr/>
          <p:nvPr/>
        </p:nvGrpSpPr>
        <p:grpSpPr>
          <a:xfrm>
            <a:off x="3784959" y="2892745"/>
            <a:ext cx="174866" cy="159528"/>
            <a:chOff x="8216900" y="3956050"/>
            <a:chExt cx="361950" cy="330200"/>
          </a:xfrm>
        </p:grpSpPr>
        <p:sp>
          <p:nvSpPr>
            <p:cNvPr id="31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D79DE348-24F3-4AE2-A694-E479ACC3449F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2" name="Rettangolo 31">
              <a:hlinkClick r:id="rId6" action="ppaction://hlinksldjump"/>
              <a:extLst>
                <a:ext uri="{FF2B5EF4-FFF2-40B4-BE49-F238E27FC236}">
                  <a16:creationId xmlns:a16="http://schemas.microsoft.com/office/drawing/2014/main" id="{58073945-C2CD-4E7D-87C9-324565D9EC4F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368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307131" y="734480"/>
            <a:ext cx="8472377" cy="7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INNOVATIVEE RETINOIDER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Isosceles Triangle 22">
            <a:extLst>
              <a:ext uri="{FF2B5EF4-FFF2-40B4-BE49-F238E27FC236}">
                <a16:creationId xmlns:a16="http://schemas.microsoft.com/office/drawing/2014/main" id="{CA2856AD-13F1-FB40-973E-F802E994E514}"/>
              </a:ext>
            </a:extLst>
          </p:cNvPr>
          <p:cNvSpPr/>
          <p:nvPr/>
        </p:nvSpPr>
        <p:spPr>
          <a:xfrm rot="10800000">
            <a:off x="6422986" y="1859146"/>
            <a:ext cx="823929" cy="369207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66196" y="2363934"/>
            <a:ext cx="293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 reseptor aktivitet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6834951" y="3012627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66196" y="3338858"/>
            <a:ext cx="2937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Antioksidant</a:t>
            </a:r>
          </a:p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Regenererende </a:t>
            </a:r>
          </a:p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Øker ECM</a:t>
            </a:r>
          </a:p>
        </p:txBody>
      </p:sp>
      <p:sp>
        <p:nvSpPr>
          <p:cNvPr id="20" name="Isosceles Triangle 22">
            <a:extLst>
              <a:ext uri="{FF2B5EF4-FFF2-40B4-BE49-F238E27FC236}">
                <a16:creationId xmlns:a16="http://schemas.microsoft.com/office/drawing/2014/main" id="{CA2856AD-13F1-FB40-973E-F802E994E514}"/>
              </a:ext>
            </a:extLst>
          </p:cNvPr>
          <p:cNvSpPr/>
          <p:nvPr/>
        </p:nvSpPr>
        <p:spPr>
          <a:xfrm rot="10800000">
            <a:off x="4022866" y="1854344"/>
            <a:ext cx="823929" cy="369207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762135" y="2359132"/>
            <a:ext cx="293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Leveringssystem frakter ned retinaldehyde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4442432" y="2932091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762135" y="3334056"/>
            <a:ext cx="293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Reduserer aldringstegn,men på en mindre agressiv måte**</a:t>
            </a:r>
          </a:p>
        </p:txBody>
      </p:sp>
      <p:sp>
        <p:nvSpPr>
          <p:cNvPr id="27" name="Isosceles Triangle 22">
            <a:extLst>
              <a:ext uri="{FF2B5EF4-FFF2-40B4-BE49-F238E27FC236}">
                <a16:creationId xmlns:a16="http://schemas.microsoft.com/office/drawing/2014/main" id="{CA2856AD-13F1-FB40-973E-F802E994E514}"/>
              </a:ext>
            </a:extLst>
          </p:cNvPr>
          <p:cNvSpPr/>
          <p:nvPr/>
        </p:nvSpPr>
        <p:spPr>
          <a:xfrm rot="10800000">
            <a:off x="1424488" y="1814941"/>
            <a:ext cx="823929" cy="369207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31844" y="2466853"/>
            <a:ext cx="216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Rent lipofilt molekyl</a:t>
            </a:r>
          </a:p>
        </p:txBody>
      </p:sp>
      <p:cxnSp>
        <p:nvCxnSpPr>
          <p:cNvPr id="29" name="Connettore 2 28"/>
          <p:cNvCxnSpPr/>
          <p:nvPr/>
        </p:nvCxnSpPr>
        <p:spPr>
          <a:xfrm>
            <a:off x="1765736" y="2887154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58074" y="3370032"/>
            <a:ext cx="293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Reduserer hudens aldringstegn*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5205" y="4411928"/>
            <a:ext cx="85318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Sorg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Olivier &amp;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Antille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Christophe &amp; Kaya,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Gürkan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Saurat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Jean-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Hilaire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(2006).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Retinoids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cosmeceuticals. Dermatologic therapy. 19. 289-96. 10.1111/j.1529-8019.2006.00086.x. 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7EABCD9-7518-41B7-9935-A96D2D122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0978" y="136446"/>
            <a:ext cx="1442462" cy="7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347A529-CCD6-4FC4-BC01-ED1BC501E177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EFFEKT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29555" y="1390915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RETINOL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5902472" y="1390915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BIORETINOL 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3358253" y="1321666"/>
            <a:ext cx="2153155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RETINALDEHYDE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4949" y="4166690"/>
            <a:ext cx="8314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*Kong,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Rong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Cui,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Yilei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Fisher, Gary &amp; Wang,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Xiaojuan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Chen,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Yinbei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M Schneider, Louise &amp;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Majmudar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Gopa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(2015). A comparative study of the effects of retinol and retinoic acid on histological, molecular, and clinical properties of human skin. Journal of cosmetic dermatology. 15. 10.1111/jocd.12193.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6D3B5CA-BD4A-4F97-AE50-83F3132EDD1D}"/>
              </a:ext>
            </a:extLst>
          </p:cNvPr>
          <p:cNvGrpSpPr/>
          <p:nvPr/>
        </p:nvGrpSpPr>
        <p:grpSpPr>
          <a:xfrm>
            <a:off x="6422986" y="945598"/>
            <a:ext cx="174866" cy="159528"/>
            <a:chOff x="8216900" y="3956050"/>
            <a:chExt cx="361950" cy="330200"/>
          </a:xfrm>
        </p:grpSpPr>
        <p:sp>
          <p:nvSpPr>
            <p:cNvPr id="24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13F06BE3-109F-4D1B-A3B3-89A58F5D9ABB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Rettangolo 30">
              <a:hlinkClick r:id="rId5" action="ppaction://hlinksldjump"/>
              <a:extLst>
                <a:ext uri="{FF2B5EF4-FFF2-40B4-BE49-F238E27FC236}">
                  <a16:creationId xmlns:a16="http://schemas.microsoft.com/office/drawing/2014/main" id="{6E724BEC-2B2B-4378-BC73-A263A0B08FD4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5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9" grpId="0"/>
      <p:bldP spid="20" grpId="0" animBg="1"/>
      <p:bldP spid="21" grpId="0"/>
      <p:bldP spid="26" grpId="0"/>
      <p:bldP spid="27" grpId="0" animBg="1"/>
      <p:bldP spid="28" grpId="0"/>
      <p:bldP spid="30" grpId="0"/>
      <p:bldP spid="2" grpId="0"/>
      <p:bldP spid="3" grpId="0"/>
      <p:bldP spid="5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4019" y="1884206"/>
            <a:ext cx="5216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AGEBIOTIC SYSTEM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3380" y="2940896"/>
            <a:ext cx="8498083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RETINOID SKIN REGENERATION PEEL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-BEHANDLINGEN-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F6D89F-F3A9-44D6-9D71-BF746DF55396}"/>
              </a:ext>
            </a:extLst>
          </p:cNvPr>
          <p:cNvSpPr txBox="1">
            <a:spLocks/>
          </p:cNvSpPr>
          <p:nvPr/>
        </p:nvSpPr>
        <p:spPr>
          <a:xfrm>
            <a:off x="112785" y="3425780"/>
            <a:ext cx="8472377" cy="1310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83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72204"/>
              </p:ext>
            </p:extLst>
          </p:nvPr>
        </p:nvGraphicFramePr>
        <p:xfrm>
          <a:off x="1408586" y="1045878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BIOLINE JATÒ TREATMENTS</a:t>
                      </a:r>
                      <a:endParaRPr lang="it-IT" sz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ONLY</a:t>
                      </a:r>
                      <a:r>
                        <a:rPr lang="it-IT" sz="12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PROCEUTIC TREATMENTS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STEP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predisposing</a:t>
                      </a:r>
                      <a:r>
                        <a:rPr lang="it-IT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the treatment 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performed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STEP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treatment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lang="it-IT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treatment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STEP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enhance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</a:t>
                      </a:r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prolong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the</a:t>
                      </a:r>
                      <a:r>
                        <a:rPr lang="it-IT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results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performed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88268" y="3461246"/>
            <a:ext cx="8114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In the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PROCEUTIC 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professional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treatments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steps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1 and 3 of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BIOLINE JATÒ ® SYSTEM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perfomed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the massage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tecniques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required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because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they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could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create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redness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heating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improve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cutaneous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sensitivity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05051" y="227675"/>
            <a:ext cx="655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chemeClr val="tx2"/>
                </a:solidFill>
              </a:rPr>
              <a:t>BIOLINE JATÒ ® SYSTEM</a:t>
            </a:r>
          </a:p>
        </p:txBody>
      </p:sp>
    </p:spTree>
    <p:extLst>
      <p:ext uri="{BB962C8B-B14F-4D97-AF65-F5344CB8AC3E}">
        <p14:creationId xmlns:p14="http://schemas.microsoft.com/office/powerpoint/2010/main" val="305148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Schermata 2019-06-13 alle 12.04.5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71958" cy="189309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769" y="0"/>
            <a:ext cx="2189351" cy="12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30" descr="Schermata 2019-06-13 alle 11.48.39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2479" y="1688401"/>
            <a:ext cx="6051826" cy="29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 noGrp="1"/>
          </p:cNvSpPr>
          <p:nvPr>
            <p:ph type="sldNum" sz="quarter" idx="4294967295"/>
          </p:nvPr>
        </p:nvSpPr>
        <p:spPr>
          <a:xfrm>
            <a:off x="227657" y="4766585"/>
            <a:ext cx="153582" cy="17743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>
            <a:lvl1pPr algn="l">
              <a:defRPr sz="700">
                <a:solidFill>
                  <a:srgbClr val="9A9A8C"/>
                </a:solidFill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9A9A8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9A9A8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Immagine 5" descr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" y="0"/>
            <a:ext cx="914158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8" descr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719" y="378136"/>
            <a:ext cx="1386563" cy="854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240" y="3752945"/>
            <a:ext cx="3189514" cy="7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4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92" y="1046475"/>
            <a:ext cx="22932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CLEAN BIOTIC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FACE&amp;EYES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DELICATE CLEANSER</a:t>
            </a: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Gentle cleansing gel, perfect for cleansing the skin deep down,…"/>
          <p:cNvSpPr txBox="1"/>
          <p:nvPr/>
        </p:nvSpPr>
        <p:spPr>
          <a:xfrm>
            <a:off x="461292" y="2078212"/>
            <a:ext cx="3979863" cy="18785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3-i-1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øyesminke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lotion)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Fjerner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sminke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renser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Respekterer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pH-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verdi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Passer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hudtyper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selv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sensitive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dehydrerte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hudtypen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447" y="3017506"/>
            <a:ext cx="2293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200 ml bottle </a:t>
            </a: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54436" y="3507563"/>
            <a:ext cx="2985299" cy="634669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9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Distilled</a:t>
            </a:r>
            <a:r>
              <a:rPr lang="it-IT" sz="9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Witch</a:t>
            </a:r>
            <a:r>
              <a:rPr lang="it-IT" sz="9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Hazel Water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 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Centifolia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Rose, 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, </a:t>
            </a:r>
            <a:r>
              <a:rPr lang="it-IT" sz="9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Panthenol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Caprilyl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glycine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, </a:t>
            </a:r>
          </a:p>
          <a:p>
            <a:pPr algn="ctr">
              <a:defRPr/>
            </a:pPr>
            <a:r>
              <a:rPr lang="it-IT" sz="9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endParaRPr lang="it-IT" sz="9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427334-B5BA-7046-A2AC-62EF8B82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884" y="450924"/>
            <a:ext cx="960403" cy="274252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27AD36E1-EFE0-460B-9EAB-851D44185301}"/>
              </a:ext>
            </a:extLst>
          </p:cNvPr>
          <p:cNvGrpSpPr/>
          <p:nvPr/>
        </p:nvGrpSpPr>
        <p:grpSpPr>
          <a:xfrm>
            <a:off x="7449981" y="3824897"/>
            <a:ext cx="174866" cy="159528"/>
            <a:chOff x="8216900" y="3956050"/>
            <a:chExt cx="361950" cy="330200"/>
          </a:xfrm>
        </p:grpSpPr>
        <p:sp>
          <p:nvSpPr>
            <p:cNvPr id="13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19FE1582-4558-4A40-9872-EF68B2207292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2583638-3B3B-4982-9682-957A3C4BB160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890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D32DF9-464D-8843-AE3A-588CCB82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065" y="2071188"/>
            <a:ext cx="3541402" cy="116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Påfør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produktet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på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fuktet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bomullspads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rens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hals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ansikt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øyepartiet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. </a:t>
            </a: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For å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fjerne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rester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anbefaler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vi å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rense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over med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fuktige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kluter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(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lunket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vann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).</a:t>
            </a:r>
            <a:endParaRPr lang="it-IT" sz="12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5F70B489-883D-004F-B8BF-C0A4B15B6E60}"/>
              </a:ext>
            </a:extLst>
          </p:cNvPr>
          <p:cNvCxnSpPr/>
          <p:nvPr/>
        </p:nvCxnSpPr>
        <p:spPr>
          <a:xfrm>
            <a:off x="4573459" y="1146858"/>
            <a:ext cx="0" cy="2710435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656567" y="2009080"/>
            <a:ext cx="221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b="1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CLEAN BIOTIC</a:t>
            </a:r>
          </a:p>
          <a:p>
            <a:pPr lvl="0">
              <a:defRPr/>
            </a:pPr>
            <a:r>
              <a:rPr lang="it-IT" sz="1200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FACE&amp;EYES</a:t>
            </a:r>
          </a:p>
          <a:p>
            <a:pPr lvl="0">
              <a:defRPr/>
            </a:pPr>
            <a:r>
              <a:rPr lang="it-IT" sz="1200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DELICATE CLEANSER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81520" y="1133134"/>
            <a:ext cx="3735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Før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behandlingen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: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senk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hodeenden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av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benken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.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Rull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sammen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et lite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håndkle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legg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bak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nakken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til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kunden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slik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at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halsen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strekkes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.</a:t>
            </a: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54" y="1145466"/>
            <a:ext cx="2396986" cy="23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3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406AB2E2-CAE2-482B-ADB2-1CDE675AA05B}"/>
              </a:ext>
            </a:extLst>
          </p:cNvPr>
          <p:cNvGrpSpPr/>
          <p:nvPr/>
        </p:nvGrpSpPr>
        <p:grpSpPr>
          <a:xfrm>
            <a:off x="109448" y="1925636"/>
            <a:ext cx="4261949" cy="2811951"/>
            <a:chOff x="4826376" y="2133740"/>
            <a:chExt cx="4261949" cy="2811951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5D1EFFAF-E176-475D-A4D1-80DFB1D1EE92}"/>
                </a:ext>
              </a:extLst>
            </p:cNvPr>
            <p:cNvSpPr/>
            <p:nvPr/>
          </p:nvSpPr>
          <p:spPr>
            <a:xfrm>
              <a:off x="4961897" y="2133740"/>
              <a:ext cx="4114396" cy="338554"/>
            </a:xfrm>
            <a:prstGeom prst="rect">
              <a:avLst/>
            </a:prstGeom>
            <a:ln>
              <a:solidFill>
                <a:srgbClr val="000062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RETINOID SKIN REGENERATION PEEL</a:t>
              </a: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8DE69912-D10C-42AE-BB13-1434B1383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376" y="2746150"/>
              <a:ext cx="194740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PEPTIDE PEEL</a:t>
              </a:r>
            </a:p>
            <a:p>
              <a:pPr algn="ctr">
                <a:defRPr/>
              </a:pPr>
              <a:r>
                <a:rPr lang="it-IT" sz="1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EXFOLIATING</a:t>
              </a:r>
            </a:p>
            <a:p>
              <a:pPr algn="ctr">
                <a:defRPr/>
              </a:pPr>
              <a:r>
                <a:rPr lang="it-IT" sz="1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FLUID</a:t>
              </a:r>
            </a:p>
            <a:p>
              <a:pPr algn="ctr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/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Mandelic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Acid 12%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Glycolic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Acid 18%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Tripeptide-38 </a:t>
              </a:r>
            </a:p>
            <a:p>
              <a:pPr algn="ctr"/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Tripeptide-8 </a:t>
              </a: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it-IT" sz="10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AHA 30% - </a:t>
              </a:r>
              <a:r>
                <a:rPr lang="it-IT" sz="10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pH</a:t>
              </a:r>
              <a:r>
                <a:rPr lang="it-IT" sz="10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 3</a:t>
              </a: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10x4 ml vials</a:t>
              </a: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09C14B53-82F8-42F7-B77D-01F2D5C54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1322" y="2745089"/>
              <a:ext cx="2227003" cy="2200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RETINOID BOOSTER</a:t>
              </a:r>
            </a:p>
            <a:p>
              <a:pPr algn="ctr">
                <a:defRPr/>
              </a:pPr>
              <a:r>
                <a:rPr lang="it-IT" sz="1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PEEL-OFF</a:t>
              </a:r>
            </a:p>
            <a:p>
              <a:pPr algn="ctr">
                <a:defRPr/>
              </a:pPr>
              <a:r>
                <a:rPr lang="it-IT" sz="1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MASK</a:t>
              </a: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/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Retinaldehyde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ctr"/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Retinol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ctr"/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Bio-retinol</a:t>
              </a:r>
              <a:endParaRPr lang="it-IT" sz="9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10x10 ml single use sachets</a:t>
              </a: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endParaRPr lang="en-US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A9D29C45-773D-4A45-A7B0-FDBA1EDB30B3}"/>
                </a:ext>
              </a:extLst>
            </p:cNvPr>
            <p:cNvGrpSpPr/>
            <p:nvPr/>
          </p:nvGrpSpPr>
          <p:grpSpPr>
            <a:xfrm>
              <a:off x="5753127" y="2466133"/>
              <a:ext cx="2556000" cy="274538"/>
              <a:chOff x="757989" y="2432810"/>
              <a:chExt cx="2556000" cy="274538"/>
            </a:xfrm>
          </p:grpSpPr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BB0753A7-F309-46FE-98CB-8EFE515546C5}"/>
                  </a:ext>
                </a:extLst>
              </p:cNvPr>
              <p:cNvCxnSpPr/>
              <p:nvPr/>
            </p:nvCxnSpPr>
            <p:spPr>
              <a:xfrm>
                <a:off x="757989" y="2571750"/>
                <a:ext cx="2556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Connettore diritto 20">
                <a:extLst>
                  <a:ext uri="{FF2B5EF4-FFF2-40B4-BE49-F238E27FC236}">
                    <a16:creationId xmlns:a16="http://schemas.microsoft.com/office/drawing/2014/main" id="{2E9D8F1D-3A16-4690-B0AF-F35217A4191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2878" y="2635348"/>
                <a:ext cx="144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2" name="Connettore diritto 21">
                <a:extLst>
                  <a:ext uri="{FF2B5EF4-FFF2-40B4-BE49-F238E27FC236}">
                    <a16:creationId xmlns:a16="http://schemas.microsoft.com/office/drawing/2014/main" id="{5BE4EB3F-D806-4E5C-B70B-9E58255A369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30579" y="2635348"/>
                <a:ext cx="144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45C7C9B5-9514-4BDE-8DA6-AA819D2CD2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49299" y="2504810"/>
                <a:ext cx="144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Gentle cleansing gel, perfect for cleansing the skin deep down,…"/>
          <p:cNvSpPr txBox="1"/>
          <p:nvPr/>
        </p:nvSpPr>
        <p:spPr>
          <a:xfrm>
            <a:off x="4743673" y="915276"/>
            <a:ext cx="3763905" cy="17543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PEPTIDE PEEL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EXFOLIATING FLUID</a:t>
            </a: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ekte hudfornyer</a:t>
            </a:r>
          </a:p>
          <a:p>
            <a:pPr>
              <a:buSzPct val="100000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kombinerer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lysnende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mykgjørende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egenskapene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AHA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utfyllende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egenskapen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biomimetic tripeptides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Gentle cleansing gel, perfect for cleansing the skin deep down,…"/>
          <p:cNvSpPr txBox="1"/>
          <p:nvPr/>
        </p:nvSpPr>
        <p:spPr>
          <a:xfrm>
            <a:off x="4822131" y="2708795"/>
            <a:ext cx="3531827" cy="156965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RETINOID BOOSTER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PEEL-OFF MASK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171450" indent="-171450">
              <a:buSzPct val="100000"/>
              <a:buFont typeface="Arial"/>
              <a:buChar char="•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ulike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former Vitamin A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avansert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leveringssystem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fornyer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SzPct val="100000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Reduserer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dype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rynker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slapp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pigmenteringer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480" y="55842"/>
            <a:ext cx="1451073" cy="85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proceutic peptide_peel_box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546" y="320261"/>
            <a:ext cx="3175000" cy="1408043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CED6137B-E16E-41CB-AFBF-037CA1E17570}"/>
              </a:ext>
            </a:extLst>
          </p:cNvPr>
          <p:cNvGrpSpPr/>
          <p:nvPr/>
        </p:nvGrpSpPr>
        <p:grpSpPr>
          <a:xfrm>
            <a:off x="1495946" y="3702746"/>
            <a:ext cx="183200" cy="153195"/>
            <a:chOff x="8216900" y="3956050"/>
            <a:chExt cx="361950" cy="330200"/>
          </a:xfrm>
        </p:grpSpPr>
        <p:sp>
          <p:nvSpPr>
            <p:cNvPr id="26" name="Pentagono 9">
              <a:hlinkClick r:id="rId5" action="ppaction://hlinksldjump"/>
              <a:extLst>
                <a:ext uri="{FF2B5EF4-FFF2-40B4-BE49-F238E27FC236}">
                  <a16:creationId xmlns:a16="http://schemas.microsoft.com/office/drawing/2014/main" id="{3B25DAC3-5407-410F-9617-C5E17EC6B203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Rettangolo 26">
              <a:hlinkClick r:id="rId6" action="ppaction://hlinksldjump"/>
              <a:extLst>
                <a:ext uri="{FF2B5EF4-FFF2-40B4-BE49-F238E27FC236}">
                  <a16:creationId xmlns:a16="http://schemas.microsoft.com/office/drawing/2014/main" id="{7A04462F-3E1B-49A1-ACB7-E8B06292E613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88995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984C52-BCB5-2249-BAC8-10106B4B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806" y="1242536"/>
            <a:ext cx="358541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Dekk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til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øynene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med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fuktet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bomull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.</a:t>
            </a:r>
            <a:br>
              <a:rPr lang="it-IT" sz="1200" dirty="0">
                <a:latin typeface="Verdana" panose="020B0604030504040204" pitchFamily="34" charset="0"/>
                <a:cs typeface="Tahoma" pitchFamily="34" charset="0"/>
              </a:rPr>
            </a:b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Med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viftepensel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påføres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produktet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jevn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over </a:t>
            </a:r>
            <a:r>
              <a:rPr lang="nb-NO" sz="1200" dirty="0">
                <a:latin typeface="Verdana" panose="020B0604030504040204" pitchFamily="34" charset="0"/>
                <a:cs typeface="Tahoma" pitchFamily="34" charset="0"/>
              </a:rPr>
              <a:t>ansikt, hals og </a:t>
            </a:r>
            <a:r>
              <a:rPr lang="nb-NO" sz="1200" dirty="0" err="1">
                <a:latin typeface="Verdana" panose="020B0604030504040204" pitchFamily="34" charset="0"/>
                <a:cs typeface="Tahoma" pitchFamily="34" charset="0"/>
              </a:rPr>
              <a:t>decollètè</a:t>
            </a:r>
            <a:r>
              <a:rPr lang="nb-NO" sz="1200" dirty="0">
                <a:latin typeface="Verdana" panose="020B0604030504040204" pitchFamily="34" charset="0"/>
                <a:cs typeface="Tahoma" pitchFamily="34" charset="0"/>
              </a:rPr>
              <a:t>.</a:t>
            </a:r>
            <a:endParaRPr lang="it-IT" altLang="ja-JP" sz="1200" u="sng" dirty="0">
              <a:latin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276" y="1777761"/>
            <a:ext cx="15499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PEPTIDE PEEL</a:t>
            </a:r>
          </a:p>
          <a:p>
            <a:r>
              <a:rPr lang="it-IT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EXFOLIATING FLUID</a:t>
            </a:r>
          </a:p>
          <a:p>
            <a:endParaRPr lang="it-IT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FFAE139-DC53-2E4C-90AD-D90E7317F05F}"/>
              </a:ext>
            </a:extLst>
          </p:cNvPr>
          <p:cNvCxnSpPr/>
          <p:nvPr/>
        </p:nvCxnSpPr>
        <p:spPr>
          <a:xfrm>
            <a:off x="4562893" y="1274394"/>
            <a:ext cx="10566" cy="3127339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329277" y="3251030"/>
            <a:ext cx="1853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RETINOID BOOSTER</a:t>
            </a:r>
          </a:p>
          <a:p>
            <a:pPr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PEEL-OFF MASK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6984C52-BCB5-2249-BAC8-10106B4B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804" y="2311947"/>
            <a:ext cx="3585419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Påfør </a:t>
            </a:r>
            <a:r>
              <a:rPr lang="it-IT" sz="1200" b="1" dirty="0">
                <a:latin typeface="Verdana" panose="020B0604030504040204" pitchFamily="34" charset="0"/>
                <a:cs typeface="Tahoma" pitchFamily="34" charset="0"/>
              </a:rPr>
              <a:t>RETINOID BOOSTER 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PEEL-OFF MASK </a:t>
            </a:r>
            <a:r>
              <a:rPr lang="it-IT" sz="1200" u="sng" dirty="0">
                <a:latin typeface="Verdana" panose="020B0604030504040204" pitchFamily="34" charset="0"/>
                <a:cs typeface="Tahoma" pitchFamily="34" charset="0"/>
              </a:rPr>
              <a:t>over </a:t>
            </a:r>
            <a:r>
              <a:rPr lang="it-IT" sz="1200" b="1" dirty="0">
                <a:latin typeface="Verdana" panose="020B0604030504040204" pitchFamily="34" charset="0"/>
                <a:cs typeface="Tahoma" pitchFamily="34" charset="0"/>
              </a:rPr>
              <a:t>PEPTIDE PEEL 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EXFOLIATING FLUID. </a:t>
            </a:r>
            <a:r>
              <a:rPr lang="nb-NO" sz="1200" dirty="0">
                <a:latin typeface="Verdana" panose="020B0604030504040204" pitchFamily="34" charset="0"/>
                <a:cs typeface="Tahoma" pitchFamily="34" charset="0"/>
              </a:rPr>
              <a:t>Påfør produktet i et tynt og jevnt lag</a:t>
            </a: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Virketid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: 25-30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minutter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nb-NO" sz="1200" dirty="0">
                <a:latin typeface="Verdana" panose="020B0604030504040204" pitchFamily="34" charset="0"/>
                <a:cs typeface="Tahoma" pitchFamily="34" charset="0"/>
              </a:rPr>
              <a:t>til den er helt tørr.</a:t>
            </a:r>
            <a:br>
              <a:rPr lang="it-IT" sz="1200" dirty="0">
                <a:latin typeface="Verdana" panose="020B0604030504040204" pitchFamily="34" charset="0"/>
                <a:cs typeface="Tahoma" pitchFamily="34" charset="0"/>
              </a:rPr>
            </a:b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Masken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fjernes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ved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å rule den av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fra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hals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opp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til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pannen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. Fjern rester med fuktet klut.  </a:t>
            </a:r>
            <a:endParaRPr lang="it-IT" altLang="ja-JP" sz="1200" u="sng" dirty="0">
              <a:latin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EFD0E3C-6D34-C248-B787-0FD87053794D}"/>
              </a:ext>
            </a:extLst>
          </p:cNvPr>
          <p:cNvSpPr txBox="1">
            <a:spLocks/>
          </p:cNvSpPr>
          <p:nvPr/>
        </p:nvSpPr>
        <p:spPr>
          <a:xfrm>
            <a:off x="345048" y="391319"/>
            <a:ext cx="8435690" cy="6396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sz="1800" dirty="0">
                <a:solidFill>
                  <a:schemeClr val="tx2"/>
                </a:solidFill>
              </a:rPr>
              <a:t>KOMBINERT PÅFØRING</a:t>
            </a:r>
          </a:p>
          <a:p>
            <a:r>
              <a:rPr lang="it-IT" sz="1200" dirty="0">
                <a:solidFill>
                  <a:schemeClr val="tx2"/>
                </a:solidFill>
              </a:rPr>
              <a:t>(</a:t>
            </a:r>
            <a:r>
              <a:rPr lang="en-US" sz="1200" dirty="0" err="1">
                <a:solidFill>
                  <a:schemeClr val="tx2"/>
                </a:solidFill>
              </a:rPr>
              <a:t>voksen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hud</a:t>
            </a:r>
            <a:r>
              <a:rPr lang="en-US" sz="1200" dirty="0">
                <a:solidFill>
                  <a:schemeClr val="tx2"/>
                </a:solidFill>
              </a:rPr>
              <a:t> med </a:t>
            </a:r>
            <a:r>
              <a:rPr lang="en-US" sz="1200" dirty="0" err="1">
                <a:solidFill>
                  <a:schemeClr val="tx2"/>
                </a:solidFill>
              </a:rPr>
              <a:t>dype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rynker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og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pigmenteringer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dirty="0" err="1">
                <a:solidFill>
                  <a:schemeClr val="tx2"/>
                </a:solidFill>
              </a:rPr>
              <a:t>fortykket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hud</a:t>
            </a:r>
            <a:r>
              <a:rPr lang="it-IT" sz="1200" dirty="0">
                <a:solidFill>
                  <a:schemeClr val="tx2"/>
                </a:solidFill>
              </a:rPr>
              <a:t>)</a:t>
            </a:r>
            <a:endParaRPr lang="en-US" sz="11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452" y="1151284"/>
            <a:ext cx="1227647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45" y="2305406"/>
            <a:ext cx="1393882" cy="12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767" y="3519432"/>
            <a:ext cx="1223437" cy="123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0" y="7372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8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625B80D0-5A75-4224-9F2F-FFAFFBDD4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13" y="830639"/>
            <a:ext cx="219836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PEEL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NEUTRALIZING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BUTTER</a:t>
            </a:r>
          </a:p>
          <a:p>
            <a:pPr algn="ctr">
              <a:defRPr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Gentle cleansing gel, perfect for cleansing the skin deep down,…"/>
          <p:cNvSpPr txBox="1"/>
          <p:nvPr/>
        </p:nvSpPr>
        <p:spPr>
          <a:xfrm>
            <a:off x="469312" y="1947661"/>
            <a:ext cx="4374913" cy="17543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nøytraliserer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syren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balanserer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pH-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verdien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nærende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unik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konsistens</a:t>
            </a:r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komfort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gjenoppbygger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fuktighetsnivået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Perfekt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voksen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dehydrert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tørr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25B80D0-5A75-4224-9F2F-FFAFFBDD4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111" y="3133128"/>
            <a:ext cx="21983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150 ml jar</a:t>
            </a: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1424" y="2116928"/>
            <a:ext cx="2985299" cy="698115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it-IT" sz="900" b="1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822899" y="3507563"/>
            <a:ext cx="3083273" cy="634669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Shea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butter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Rice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bran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Peach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Kernel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Soy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Marigold and 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After_Peel_VASO_burro neutralizzante 150 ml vasetto_E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434" y="1696513"/>
            <a:ext cx="1866348" cy="14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0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8CF58BE-4FF2-0347-AF18-1233D1A3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821" y="2112121"/>
            <a:ext cx="388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Påfør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4 ml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på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ansikt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hals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décolleté </a:t>
            </a:r>
            <a:r>
              <a:rPr lang="nb-NO" sz="1200" dirty="0">
                <a:latin typeface="Verdana" panose="020B0604030504040204" pitchFamily="34" charset="0"/>
                <a:cs typeface="Tahoma" pitchFamily="34" charset="0"/>
              </a:rPr>
              <a:t>og massere produktet inn i huden i noen minutter.</a:t>
            </a:r>
            <a:br>
              <a:rPr lang="it-IT" sz="1200" dirty="0">
                <a:latin typeface="Verdana" panose="020B0604030504040204" pitchFamily="34" charset="0"/>
                <a:cs typeface="Tahoma" pitchFamily="34" charset="0"/>
              </a:rPr>
            </a:b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Rens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av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produktet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 med </a:t>
            </a:r>
            <a:r>
              <a:rPr lang="en-US" sz="1200" dirty="0" err="1">
                <a:latin typeface="Verdana" panose="020B0604030504040204" pitchFamily="34" charset="0"/>
                <a:cs typeface="Tahoma" pitchFamily="34" charset="0"/>
              </a:rPr>
              <a:t>kluter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.</a:t>
            </a: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004" y="2466064"/>
            <a:ext cx="2028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  <a:t>AFTER PEEL</a:t>
            </a:r>
            <a:b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en-US" sz="1200" dirty="0">
                <a:latin typeface="Verdana" panose="020B0604030504040204" pitchFamily="34" charset="0"/>
                <a:cs typeface="Verdana" panose="020B0604030504040204" pitchFamily="34" charset="0"/>
              </a:rPr>
              <a:t>NEUTRALIZING BUTTER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EE5D137-C22E-AE41-AF99-B1D3C3234EE2}"/>
              </a:ext>
            </a:extLst>
          </p:cNvPr>
          <p:cNvCxnSpPr/>
          <p:nvPr/>
        </p:nvCxnSpPr>
        <p:spPr>
          <a:xfrm>
            <a:off x="4573459" y="1310901"/>
            <a:ext cx="0" cy="2710435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2" t="3671" b="5205"/>
          <a:stretch/>
        </p:blipFill>
        <p:spPr bwMode="auto">
          <a:xfrm>
            <a:off x="329616" y="1594714"/>
            <a:ext cx="2062451" cy="19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24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984C52-BCB5-2249-BAC8-10106B4B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369" y="955439"/>
            <a:ext cx="384889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Dekk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til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øynene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med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fuktet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bomull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.</a:t>
            </a:r>
            <a:br>
              <a:rPr lang="en-US" sz="1100" dirty="0">
                <a:latin typeface="Verdana" panose="020B0604030504040204" pitchFamily="34" charset="0"/>
                <a:cs typeface="Tahoma" pitchFamily="34" charset="0"/>
              </a:rPr>
            </a:br>
            <a:endParaRPr lang="en-US" sz="11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Med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en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viftepensel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påfør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cs typeface="Tahoma" pitchFamily="34" charset="0"/>
              </a:rPr>
              <a:t>PEPTIDE PEEL 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EXFOLIATING FLUID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jevnt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over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ansikt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hals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décolleté,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virketid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: 8-10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minutter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.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Vask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av med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fuktet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bomull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(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kaldt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vann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).</a:t>
            </a:r>
            <a:endParaRPr lang="it-IT" altLang="ja-JP" sz="1100" u="sng" dirty="0">
              <a:latin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178" y="1184920"/>
            <a:ext cx="154991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PEPTIDE PEEL</a:t>
            </a:r>
          </a:p>
          <a:p>
            <a:r>
              <a:rPr lang="it-IT" alt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EXFOLIATING FLUID</a:t>
            </a:r>
          </a:p>
          <a:p>
            <a:endParaRPr lang="it-IT" alt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FFAE139-DC53-2E4C-90AD-D90E7317F05F}"/>
              </a:ext>
            </a:extLst>
          </p:cNvPr>
          <p:cNvCxnSpPr>
            <a:stCxn id="16" idx="2"/>
          </p:cNvCxnSpPr>
          <p:nvPr/>
        </p:nvCxnSpPr>
        <p:spPr>
          <a:xfrm>
            <a:off x="4528808" y="955439"/>
            <a:ext cx="0" cy="3564206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EFD0E3C-6D34-C248-B787-0FD87053794D}"/>
              </a:ext>
            </a:extLst>
          </p:cNvPr>
          <p:cNvSpPr txBox="1">
            <a:spLocks/>
          </p:cNvSpPr>
          <p:nvPr/>
        </p:nvSpPr>
        <p:spPr>
          <a:xfrm>
            <a:off x="310963" y="315809"/>
            <a:ext cx="8435690" cy="6396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sz="1800" dirty="0">
                <a:solidFill>
                  <a:schemeClr val="tx2"/>
                </a:solidFill>
              </a:rPr>
              <a:t>TODELT PÅFØRING</a:t>
            </a:r>
          </a:p>
          <a:p>
            <a:r>
              <a:rPr lang="nb-NO" sz="1400" dirty="0">
                <a:solidFill>
                  <a:schemeClr val="tx2"/>
                </a:solidFill>
              </a:rPr>
              <a:t>(voksen hud med dype rynker og pigmenteringer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err="1">
                <a:solidFill>
                  <a:schemeClr val="tx2"/>
                </a:solidFill>
              </a:rPr>
              <a:t>tynn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og</a:t>
            </a:r>
            <a:r>
              <a:rPr lang="en-US" sz="1400" dirty="0">
                <a:solidFill>
                  <a:schemeClr val="tx2"/>
                </a:solidFill>
              </a:rPr>
              <a:t> hypersensitive </a:t>
            </a:r>
            <a:r>
              <a:rPr lang="en-US" sz="1400" dirty="0" err="1">
                <a:solidFill>
                  <a:schemeClr val="tx2"/>
                </a:solidFill>
              </a:rPr>
              <a:t>hud</a:t>
            </a:r>
            <a:r>
              <a:rPr lang="it-IT" sz="1400" dirty="0">
                <a:solidFill>
                  <a:schemeClr val="tx2"/>
                </a:solidFill>
              </a:rPr>
              <a:t>)</a:t>
            </a:r>
            <a:endParaRPr lang="it-IT" sz="18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8CF58BE-4FF2-0347-AF18-1233D1A3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369" y="2134118"/>
            <a:ext cx="38862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100" dirty="0">
                <a:latin typeface="Verdana" panose="020B0604030504040204" pitchFamily="34" charset="0"/>
                <a:cs typeface="Tahoma" pitchFamily="34" charset="0"/>
              </a:rPr>
              <a:t>påfør 4 ml  </a:t>
            </a:r>
            <a:r>
              <a:rPr lang="it-IT" altLang="en-US" sz="1100" b="1" dirty="0">
                <a:latin typeface="Verdana" panose="020B0604030504040204" pitchFamily="34" charset="0"/>
                <a:cs typeface="Verdana" panose="020B0604030504040204" pitchFamily="34" charset="0"/>
              </a:rPr>
              <a:t>AFTER PEEL </a:t>
            </a:r>
            <a:r>
              <a:rPr lang="it-IT" altLang="en-US" sz="1100" dirty="0">
                <a:latin typeface="Verdana" panose="020B0604030504040204" pitchFamily="34" charset="0"/>
                <a:cs typeface="Verdana" panose="020B0604030504040204" pitchFamily="34" charset="0"/>
              </a:rPr>
              <a:t>NEUTRALZING BUTTER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opå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ansikt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hals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décolleté</a:t>
            </a:r>
            <a:r>
              <a:rPr lang="it-IT" sz="1100" dirty="0">
                <a:latin typeface="Verdana" panose="020B0604030504040204" pitchFamily="34" charset="0"/>
                <a:cs typeface="Tahoma" pitchFamily="34" charset="0"/>
              </a:rPr>
              <a:t> og massere inn produktet i noen minutter. </a:t>
            </a:r>
            <a:r>
              <a:rPr lang="nb-NO" sz="1100" dirty="0">
                <a:latin typeface="Verdana" panose="020B0604030504040204" pitchFamily="34" charset="0"/>
                <a:cs typeface="Tahoma" pitchFamily="34" charset="0"/>
              </a:rPr>
              <a:t>Vask av med kluter.</a:t>
            </a:r>
            <a:endParaRPr lang="en-US" sz="1100" dirty="0">
              <a:latin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17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894" y="2241679"/>
            <a:ext cx="20283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100" b="1" dirty="0">
                <a:latin typeface="Verdana" panose="020B0604030504040204" pitchFamily="34" charset="0"/>
                <a:cs typeface="Verdana" panose="020B0604030504040204" pitchFamily="34" charset="0"/>
              </a:rPr>
              <a:t>AFTER PEEL</a:t>
            </a:r>
            <a:br>
              <a:rPr lang="it-IT" altLang="en-US" sz="1100" b="1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en-US" sz="1100" dirty="0">
                <a:latin typeface="Verdana" panose="020B0604030504040204" pitchFamily="34" charset="0"/>
                <a:cs typeface="Verdana" panose="020B0604030504040204" pitchFamily="34" charset="0"/>
              </a:rPr>
              <a:t>NEUTRALIZING BUTTER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364178" y="3428678"/>
            <a:ext cx="18537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RETINOID BOOSTER</a:t>
            </a:r>
          </a:p>
          <a:p>
            <a:pPr>
              <a:defRPr/>
            </a:pPr>
            <a:r>
              <a:rPr lang="it-IT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PEEL-OFF MASK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36984C52-BCB5-2249-BAC8-10106B4B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357" y="2959750"/>
            <a:ext cx="3848897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Påfør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it-IT" sz="1100" b="1" dirty="0">
                <a:latin typeface="Verdana" panose="020B0604030504040204" pitchFamily="34" charset="0"/>
                <a:cs typeface="Tahoma" pitchFamily="34" charset="0"/>
              </a:rPr>
              <a:t>RETINOID BOOSTER </a:t>
            </a:r>
            <a:r>
              <a:rPr lang="it-IT" sz="1100" dirty="0">
                <a:latin typeface="Verdana" panose="020B0604030504040204" pitchFamily="34" charset="0"/>
                <a:cs typeface="Tahoma" pitchFamily="34" charset="0"/>
              </a:rPr>
              <a:t>PEEL-OFF MASK  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med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en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pensel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i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et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tynt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lag,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på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ansikt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hals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og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décolleté. </a:t>
            </a:r>
            <a:br>
              <a:rPr lang="it-IT" sz="1100" dirty="0">
                <a:latin typeface="Verdana" panose="020B0604030504040204" pitchFamily="34" charset="0"/>
                <a:cs typeface="Tahoma" pitchFamily="34" charset="0"/>
              </a:rPr>
            </a:br>
            <a:endParaRPr lang="it-IT" sz="11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Virketid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: 25-30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minutter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til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det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er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helt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tørt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.</a:t>
            </a:r>
            <a:br>
              <a:rPr lang="it-IT" sz="1100" dirty="0">
                <a:latin typeface="Verdana" panose="020B0604030504040204" pitchFamily="34" charset="0"/>
                <a:cs typeface="Tahoma" pitchFamily="34" charset="0"/>
              </a:rPr>
            </a:br>
            <a:endParaRPr lang="it-IT" sz="11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Masken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fjernes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ved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å rule den av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fra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hals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til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panne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.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Fjern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rester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med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fuktet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cs typeface="Tahoma" pitchFamily="34" charset="0"/>
              </a:rPr>
              <a:t>klut</a:t>
            </a:r>
            <a:r>
              <a:rPr lang="en-US" sz="1100" dirty="0">
                <a:latin typeface="Verdana" panose="020B0604030504040204" pitchFamily="34" charset="0"/>
                <a:cs typeface="Tahoma" pitchFamily="34" charset="0"/>
              </a:rPr>
              <a:t>.</a:t>
            </a:r>
            <a:r>
              <a:rPr lang="it-IT" sz="1100" dirty="0">
                <a:latin typeface="Verdana" panose="020B0604030504040204" pitchFamily="34" charset="0"/>
                <a:cs typeface="Tahoma" pitchFamily="34" charset="0"/>
              </a:rPr>
              <a:t> </a:t>
            </a:r>
            <a:endParaRPr lang="it-IT" altLang="ja-JP" sz="1100" u="sng" dirty="0">
              <a:latin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452" y="832788"/>
            <a:ext cx="1227647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2" t="3671" b="5205"/>
          <a:stretch/>
        </p:blipFill>
        <p:spPr bwMode="auto">
          <a:xfrm>
            <a:off x="493106" y="2079664"/>
            <a:ext cx="1385994" cy="12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384" y="3519432"/>
            <a:ext cx="1223437" cy="123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1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252" y="2982210"/>
            <a:ext cx="288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150 ml bottle</a:t>
            </a: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Gentle cleansing gel, perfect for cleansing the skin deep down,…"/>
          <p:cNvSpPr txBox="1"/>
          <p:nvPr/>
        </p:nvSpPr>
        <p:spPr>
          <a:xfrm>
            <a:off x="329614" y="1795310"/>
            <a:ext cx="4975301" cy="246213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234000" rIns="216000" bIns="234000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Styrker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reperasjonsevne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behandlingen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Kan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også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brukes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laser.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Gjenoppretter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lipidnivået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lager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beskyttende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hudoverflaten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beskytter hudens mikrobiota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Opprettholder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fuktighetsnivå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35" y="814845"/>
            <a:ext cx="288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SOS RECOVERY</a:t>
            </a:r>
          </a:p>
          <a:p>
            <a:pPr eaLnBrk="1" hangingPunct="1"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CREAM</a:t>
            </a: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71603" y="3362592"/>
            <a:ext cx="2985299" cy="983789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Dipotassium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glycyrrhizate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Centella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Marigold,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Bisabolol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Olive Oil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unsaponifiables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Low M.W.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Hyaluronic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 2.0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7B2F48-654B-C54A-875D-6FD04D43C9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134" y="814845"/>
            <a:ext cx="1012248" cy="218384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127368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61B0F44-1E05-4821-95A6-9BA88C800180}"/>
              </a:ext>
            </a:extLst>
          </p:cNvPr>
          <p:cNvGrpSpPr/>
          <p:nvPr/>
        </p:nvGrpSpPr>
        <p:grpSpPr>
          <a:xfrm>
            <a:off x="7704977" y="3546848"/>
            <a:ext cx="174866" cy="159528"/>
            <a:chOff x="8216900" y="3956050"/>
            <a:chExt cx="361950" cy="330200"/>
          </a:xfrm>
        </p:grpSpPr>
        <p:sp>
          <p:nvSpPr>
            <p:cNvPr id="11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45CB7316-C9D6-4CB3-B0F9-9E3C094C941D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Rettangolo 11">
              <a:hlinkClick r:id="rId5" action="ppaction://hlinksldjump"/>
              <a:extLst>
                <a:ext uri="{FF2B5EF4-FFF2-40B4-BE49-F238E27FC236}">
                  <a16:creationId xmlns:a16="http://schemas.microsoft.com/office/drawing/2014/main" id="{586B92BF-38F1-4836-98D0-4593EBEB22C4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544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A378AC8-CB20-E24B-8F9A-28372E614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457" y="1927873"/>
            <a:ext cx="3886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Påfør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5 ml </a:t>
            </a:r>
            <a: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  <a:t>SOS RECOVERY </a:t>
            </a:r>
            <a:r>
              <a:rPr lang="it-IT" altLang="en-US" sz="1200" dirty="0">
                <a:latin typeface="Verdana" panose="020B0604030504040204" pitchFamily="34" charset="0"/>
                <a:cs typeface="Verdana" panose="020B0604030504040204" pitchFamily="34" charset="0"/>
              </a:rPr>
              <a:t>CREAM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på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ansikt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hals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decollètè</a:t>
            </a:r>
            <a:endParaRPr lang="en-US" sz="1200" dirty="0">
              <a:latin typeface="Verdana" panose="020B0604030504040204" pitchFamily="34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La den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virke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i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5 </a:t>
            </a:r>
            <a:r>
              <a:rPr lang="en-US" sz="1200" dirty="0" err="1">
                <a:latin typeface="Verdana" panose="020B0604030504040204" pitchFamily="34" charset="0"/>
                <a:cs typeface="Times New Roman" pitchFamily="18" charset="0"/>
              </a:rPr>
              <a:t>minutter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cs typeface="Times New Roman" pitchFamily="18" charset="0"/>
              </a:rPr>
              <a:t>og massere deretter produktet inn i huden. </a:t>
            </a:r>
            <a:endParaRPr lang="it-IT" sz="1200" dirty="0">
              <a:latin typeface="Verdana" panose="020B0604030504040204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887" y="2293163"/>
            <a:ext cx="1547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  <a:t>SOS RECOVERY</a:t>
            </a:r>
          </a:p>
          <a:p>
            <a:r>
              <a:rPr lang="it-IT" altLang="en-US" sz="1200" dirty="0">
                <a:latin typeface="Verdana" panose="020B0604030504040204" pitchFamily="34" charset="0"/>
                <a:cs typeface="Verdana" panose="020B0604030504040204" pitchFamily="34" charset="0"/>
              </a:rPr>
              <a:t>CREAM</a:t>
            </a:r>
          </a:p>
          <a:p>
            <a:endParaRPr lang="it-IT" altLang="en-US" sz="12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BCCCEBAC-C908-3D45-B413-CAB5C8490684}"/>
              </a:ext>
            </a:extLst>
          </p:cNvPr>
          <p:cNvCxnSpPr/>
          <p:nvPr/>
        </p:nvCxnSpPr>
        <p:spPr>
          <a:xfrm>
            <a:off x="4567938" y="1272488"/>
            <a:ext cx="0" cy="2710435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61" y="1528915"/>
            <a:ext cx="19240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630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iorgia\AppData\Local\Microsoft\Windows\Temporary Internet Files\Content.Outlook\LA4PEYNT\PENNELLO PROCEUTIC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32982">
            <a:off x="719998" y="868410"/>
            <a:ext cx="799650" cy="39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5789" y="324338"/>
            <a:ext cx="622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Ny syntetisk pensel!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ABB1680-C086-497D-B240-11C805544C90}"/>
              </a:ext>
            </a:extLst>
          </p:cNvPr>
          <p:cNvSpPr/>
          <p:nvPr/>
        </p:nvSpPr>
        <p:spPr>
          <a:xfrm>
            <a:off x="1872589" y="1330351"/>
            <a:ext cx="674827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Myk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behagelig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pensel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passer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perfekt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til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sart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hud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Laget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spesielt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Retinoid Booster Peel-off Mask, SOS Recovery cream.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Gjør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påføringen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rask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enkel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734" y="1751374"/>
            <a:ext cx="2070937" cy="138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329" y="1769784"/>
            <a:ext cx="2421165" cy="14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A8C3D84-88A7-D140-AFAF-A8FE03F3FAB0}"/>
              </a:ext>
            </a:extLst>
          </p:cNvPr>
          <p:cNvSpPr txBox="1">
            <a:spLocks/>
          </p:cNvSpPr>
          <p:nvPr/>
        </p:nvSpPr>
        <p:spPr>
          <a:xfrm>
            <a:off x="335810" y="508395"/>
            <a:ext cx="8472378" cy="138062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r>
              <a:rPr lang="it-IT" dirty="0">
                <a:solidFill>
                  <a:srgbClr val="C00000"/>
                </a:solidFill>
              </a:rPr>
              <a:t>PROCEUTIC</a:t>
            </a:r>
            <a:r>
              <a:rPr lang="en-US" dirty="0">
                <a:solidFill>
                  <a:srgbClr val="C00000"/>
                </a:solidFill>
              </a:rPr>
              <a:t> HAR</a:t>
            </a: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2 FORSKJELLIGE SYSTEMER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5CED0C1-B141-4F6E-A812-D1EDA11174F6}"/>
              </a:ext>
            </a:extLst>
          </p:cNvPr>
          <p:cNvCxnSpPr/>
          <p:nvPr/>
        </p:nvCxnSpPr>
        <p:spPr>
          <a:xfrm>
            <a:off x="2780911" y="3203779"/>
            <a:ext cx="0" cy="2573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0F9B8A8-B8A0-4660-9116-D0C81CE91DF6}"/>
              </a:ext>
            </a:extLst>
          </p:cNvPr>
          <p:cNvCxnSpPr/>
          <p:nvPr/>
        </p:nvCxnSpPr>
        <p:spPr>
          <a:xfrm>
            <a:off x="6605397" y="3203779"/>
            <a:ext cx="0" cy="2573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B76D498-FE5A-4CEB-B712-A219E5859997}"/>
              </a:ext>
            </a:extLst>
          </p:cNvPr>
          <p:cNvSpPr txBox="1"/>
          <p:nvPr/>
        </p:nvSpPr>
        <p:spPr>
          <a:xfrm>
            <a:off x="1143263" y="3566926"/>
            <a:ext cx="3275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Dype rynker</a:t>
            </a:r>
          </a:p>
          <a:p>
            <a:pPr algn="ctr"/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Pigmenteringer</a:t>
            </a:r>
          </a:p>
          <a:p>
            <a:pPr algn="ctr"/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(40 +)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9588458-34CD-4B63-A5C0-A8C44324DC88}"/>
              </a:ext>
            </a:extLst>
          </p:cNvPr>
          <p:cNvSpPr txBox="1"/>
          <p:nvPr/>
        </p:nvSpPr>
        <p:spPr>
          <a:xfrm>
            <a:off x="4704788" y="3556081"/>
            <a:ext cx="380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Acne</a:t>
            </a:r>
          </a:p>
          <a:p>
            <a:pPr algn="ctr"/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Fet hud</a:t>
            </a:r>
          </a:p>
          <a:p>
            <a:pPr algn="ctr"/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 +)</a:t>
            </a:r>
          </a:p>
        </p:txBody>
      </p:sp>
    </p:spTree>
    <p:extLst>
      <p:ext uri="{BB962C8B-B14F-4D97-AF65-F5344CB8AC3E}">
        <p14:creationId xmlns:p14="http://schemas.microsoft.com/office/powerpoint/2010/main" val="20323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776084" y="1519873"/>
            <a:ext cx="55918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THE AGEBIOTIC SYSTEM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2955" y="2786182"/>
            <a:ext cx="849808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HJEMMEPLEIE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10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2019-06-13 alle 12.04.5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71958" cy="1893098"/>
          </a:xfrm>
          <a:prstGeom prst="rect">
            <a:avLst/>
          </a:prstGeom>
        </p:spPr>
      </p:pic>
      <p:pic>
        <p:nvPicPr>
          <p:cNvPr id="3" name="Immagine 2" descr="agebiotic siero 30 ml_group_E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624" y="2091543"/>
            <a:ext cx="1340545" cy="2010745"/>
          </a:xfrm>
          <a:prstGeom prst="rect">
            <a:avLst/>
          </a:prstGeom>
        </p:spPr>
      </p:pic>
      <p:pic>
        <p:nvPicPr>
          <p:cNvPr id="4" name="Immagine 3" descr="agebiotic crema 50 ml_group_E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446" y="1583723"/>
            <a:ext cx="1411101" cy="2420037"/>
          </a:xfrm>
          <a:prstGeom prst="rect">
            <a:avLst/>
          </a:prstGeom>
        </p:spPr>
      </p:pic>
      <p:pic>
        <p:nvPicPr>
          <p:cNvPr id="6" name="Immagine 5" descr="clean biotic det 100ml group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47" y="1878404"/>
            <a:ext cx="1571139" cy="2223884"/>
          </a:xfrm>
          <a:prstGeom prst="rect">
            <a:avLst/>
          </a:prstGeom>
        </p:spPr>
      </p:pic>
      <p:pic>
        <p:nvPicPr>
          <p:cNvPr id="7" name="Immagine 6" descr="sos recovery crema 50 ml group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686" y="1694808"/>
            <a:ext cx="1308174" cy="24074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769" y="0"/>
            <a:ext cx="2189351" cy="129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91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1724327-C2FB-45ED-BC1B-DADA63A7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13" y="949167"/>
            <a:ext cx="41945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CLEAN BIOTIC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FACE&amp;EYES DELICATE CLEANSER</a:t>
            </a:r>
          </a:p>
        </p:txBody>
      </p:sp>
      <p:sp>
        <p:nvSpPr>
          <p:cNvPr id="3" name="Rettangolo 2"/>
          <p:cNvSpPr/>
          <p:nvPr/>
        </p:nvSpPr>
        <p:spPr>
          <a:xfrm>
            <a:off x="5948422" y="3621978"/>
            <a:ext cx="2610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100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Gentle cleansing gel, perfect for cleansing the skin deep down,…"/>
          <p:cNvSpPr txBox="1"/>
          <p:nvPr/>
        </p:nvSpPr>
        <p:spPr>
          <a:xfrm>
            <a:off x="282915" y="1907474"/>
            <a:ext cx="4400885" cy="166198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3-i-1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Fjerner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enkelt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sminke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smuss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samtidig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respekterer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pH-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verdi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Passer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hudtyper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selv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sensitive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dehydrert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96325" y="3743510"/>
            <a:ext cx="4487475" cy="387848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Distilled</a:t>
            </a:r>
            <a:r>
              <a:rPr lang="it-IT" sz="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Witch</a:t>
            </a:r>
            <a:r>
              <a:rPr lang="it-IT" sz="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Hazel Water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Centifolia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Rose,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Panthenol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Caprilyl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glycine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endParaRPr lang="it-IT" sz="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clean biotic det 100ml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0631" y="1244866"/>
            <a:ext cx="1571139" cy="22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63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BDEA075-1044-4EA3-916C-E6F77CFD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15" y="516177"/>
            <a:ext cx="288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SOS RECOVERY</a:t>
            </a:r>
          </a:p>
          <a:p>
            <a:pPr eaLnBrk="1" hangingPunct="1"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CREAM</a:t>
            </a: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Gentle cleansing gel, perfect for cleansing the skin deep down,…"/>
          <p:cNvSpPr txBox="1"/>
          <p:nvPr/>
        </p:nvSpPr>
        <p:spPr>
          <a:xfrm>
            <a:off x="216654" y="1162507"/>
            <a:ext cx="5199944" cy="217322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234000" rIns="216000" bIns="234000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Anbefales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kveld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Hjelper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sterke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kjemiske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laser.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Lipo-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gjenoppbyggende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beskyttelse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ekstern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påvirkning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Beskytter mikrobiota på huden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 fuktighet, slik at huden ikke føles tørr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02823" y="3963786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50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6927" y="3567627"/>
            <a:ext cx="4725404" cy="51927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Dipotassium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glycyrrhizate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Centella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Marigold, </a:t>
            </a:r>
          </a:p>
          <a:p>
            <a:pPr lvl="0" algn="ctr"/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Bisabolol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Olive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unsaponifiables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M.W.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Hyaluronic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 2.0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sos recovery crema 50 ml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6566" y="1247913"/>
            <a:ext cx="1308174" cy="24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1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60" y="830639"/>
            <a:ext cx="2407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AGEBIOTIC</a:t>
            </a:r>
            <a:b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SERUM</a:t>
            </a:r>
          </a:p>
        </p:txBody>
      </p:sp>
      <p:sp>
        <p:nvSpPr>
          <p:cNvPr id="7" name="Gentle cleansing gel, perfect for cleansing the skin deep down,…"/>
          <p:cNvSpPr txBox="1"/>
          <p:nvPr/>
        </p:nvSpPr>
        <p:spPr>
          <a:xfrm>
            <a:off x="292809" y="1801216"/>
            <a:ext cx="4657133" cy="11630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Serum for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ansikt</a:t>
            </a:r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Reduserer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synligheten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av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dype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rynker</a:t>
            </a:r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Stimulerer huden og virker plumpende</a:t>
            </a:r>
          </a:p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Gir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huden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glød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gjør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den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kompakt</a:t>
            </a:r>
            <a:endParaRPr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B8EC248-6A89-46E0-A055-88699A43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11" y="3614877"/>
            <a:ext cx="317389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it-IT" sz="800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30 ml bottle</a:t>
            </a:r>
            <a:endParaRPr lang="it-IT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96636" y="3614877"/>
            <a:ext cx="4613510" cy="424402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Ciclopeptide-5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Vitamin</a:t>
            </a:r>
            <a:r>
              <a:rPr lang="it-IT" sz="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 2.0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Ascorbyl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tetraisopalmitate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Isoquercetin</a:t>
            </a:r>
            <a:r>
              <a:rPr lang="it-IT" sz="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Biotech filler,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Hyaluronic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acid,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Capriloil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glycine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Glycine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Lysine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Proline,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Prebiotics</a:t>
            </a:r>
            <a:endParaRPr lang="it-IT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agebiotic siero 30 ml_group_E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9071" y="1353859"/>
            <a:ext cx="1375059" cy="2120348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1CA6A189-F42E-4E7A-B9BC-73883FE018D4}"/>
              </a:ext>
            </a:extLst>
          </p:cNvPr>
          <p:cNvGrpSpPr/>
          <p:nvPr/>
        </p:nvGrpSpPr>
        <p:grpSpPr>
          <a:xfrm>
            <a:off x="4641467" y="3667550"/>
            <a:ext cx="174866" cy="159528"/>
            <a:chOff x="8216900" y="3956050"/>
            <a:chExt cx="361950" cy="330200"/>
          </a:xfrm>
        </p:grpSpPr>
        <p:sp>
          <p:nvSpPr>
            <p:cNvPr id="9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F666578B-0B7F-45D0-9B8E-E90E089C93BE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hlinkClick r:id="rId5" action="ppaction://hlinksldjump"/>
              <a:extLst>
                <a:ext uri="{FF2B5EF4-FFF2-40B4-BE49-F238E27FC236}">
                  <a16:creationId xmlns:a16="http://schemas.microsoft.com/office/drawing/2014/main" id="{4F30B8E4-841A-4DE0-A928-9F273487A1A2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838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B8EC248-6A89-46E0-A055-88699A43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127" y="3605091"/>
            <a:ext cx="317389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it-IT" sz="800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50 ml bottle</a:t>
            </a:r>
            <a:endParaRPr lang="it-IT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7" y="890236"/>
            <a:ext cx="2407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AGEBIOTIC</a:t>
            </a:r>
            <a:b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CREAM</a:t>
            </a:r>
          </a:p>
        </p:txBody>
      </p:sp>
      <p:sp>
        <p:nvSpPr>
          <p:cNvPr id="4" name="Gentle cleansing gel, perfect for cleansing the skin deep down,…"/>
          <p:cNvSpPr txBox="1"/>
          <p:nvPr/>
        </p:nvSpPr>
        <p:spPr>
          <a:xfrm>
            <a:off x="266292" y="1866464"/>
            <a:ext cx="4667030" cy="11630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Effektiv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krem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ansikt</a:t>
            </a:r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Reduserer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dype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rynker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uttrykkslinjer</a:t>
            </a:r>
            <a:endParaRPr lang="en-U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Virker utglattende </a:t>
            </a:r>
          </a:p>
          <a:p>
            <a:pPr marL="228600" indent="-2286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400">
                <a:solidFill>
                  <a:srgbClr val="63646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huden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kompakt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jevn</a:t>
            </a: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9557" y="3633611"/>
            <a:ext cx="4633303" cy="407055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 filler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Prebiotics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Vitamin</a:t>
            </a:r>
            <a:r>
              <a:rPr lang="it-IT" sz="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 2.0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MW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Hyaluronic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acid,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Glycine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Lysine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Proline,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Isoquercetin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Licopene,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Shea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Butter</a:t>
            </a:r>
            <a:r>
              <a:rPr lang="it-IT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UVB-UVA </a:t>
            </a:r>
            <a:r>
              <a:rPr lang="it-IT" sz="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Filters</a:t>
            </a:r>
            <a:endParaRPr lang="it-IT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agebiotic crema 50 ml_group_E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780" y="1190035"/>
            <a:ext cx="1352263" cy="23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94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4D692-1440-4788-9B53-5A84A09318AF}"/>
              </a:ext>
            </a:extLst>
          </p:cNvPr>
          <p:cNvSpPr txBox="1">
            <a:spLocks/>
          </p:cNvSpPr>
          <p:nvPr/>
        </p:nvSpPr>
        <p:spPr>
          <a:xfrm>
            <a:off x="329616" y="230472"/>
            <a:ext cx="7640093" cy="6225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dirty="0" err="1">
                <a:solidFill>
                  <a:schemeClr val="tx2"/>
                </a:solidFill>
              </a:rPr>
              <a:t>Complementary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Products</a:t>
            </a:r>
            <a:endParaRPr lang="en-US" dirty="0">
              <a:solidFill>
                <a:srgbClr val="AEAEAE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9F5DA1-B387-4DCE-B517-59C9F2A2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8" y="954929"/>
            <a:ext cx="367005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DE-SENSE</a:t>
            </a:r>
          </a:p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 CREAM COLOUR CORRECTOR</a:t>
            </a:r>
          </a:p>
          <a:p>
            <a:pPr algn="just"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PENTAPEPTIDE SPF 30</a:t>
            </a: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571D99-675A-4AE7-B72A-A77E20F57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0621" y="2861739"/>
            <a:ext cx="1451674" cy="14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93CFAD9-6C3F-B04E-9547-F57935D7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8" y="2928000"/>
            <a:ext cx="367005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SUNDEFENSE</a:t>
            </a:r>
          </a:p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SPF 50+</a:t>
            </a:r>
          </a:p>
          <a:p>
            <a:pPr algn="just">
              <a:defRPr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 CREAM - AGE PROTECTION</a:t>
            </a:r>
          </a:p>
          <a:p>
            <a:pPr algn="just">
              <a:defRPr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62683" y="2379115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30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655297" y="4386078"/>
            <a:ext cx="8883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50 ml tube</a:t>
            </a:r>
            <a:endParaRPr lang="en-US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Schermata 2019-06-13 alle 12.10.2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217" y="809434"/>
            <a:ext cx="1465515" cy="15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87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3905CC-A672-4829-91FA-B97C8924E812}"/>
              </a:ext>
            </a:extLst>
          </p:cNvPr>
          <p:cNvSpPr/>
          <p:nvPr/>
        </p:nvSpPr>
        <p:spPr>
          <a:xfrm>
            <a:off x="1030975" y="2983972"/>
            <a:ext cx="708205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TEST RESULTS</a:t>
            </a:r>
          </a:p>
        </p:txBody>
      </p:sp>
      <p:sp>
        <p:nvSpPr>
          <p:cNvPr id="6" name="Rectangle 20"/>
          <p:cNvSpPr/>
          <p:nvPr/>
        </p:nvSpPr>
        <p:spPr>
          <a:xfrm>
            <a:off x="1776084" y="1519873"/>
            <a:ext cx="55918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THE AGEBIOTIC SYSTEM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391308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335811" y="176455"/>
            <a:ext cx="8472378" cy="82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MATURE SKIN WITH DARK SPOTS AFTER 4 PROFESSIONAL TREATMENT (COMBINED APPLICATION)</a:t>
            </a:r>
          </a:p>
        </p:txBody>
      </p:sp>
      <p:pic>
        <p:nvPicPr>
          <p:cNvPr id="1026" name="Picture 2" descr="H:\_CARTELLE PERSONALI\TECNICHE\LAURA\TEST\NUOVO CICLO MED\FOTO PER ANDREA\SOGGETTO 1\PRI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922" y="1187954"/>
            <a:ext cx="2596325" cy="34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_CARTELLE PERSONALI\TECNICHE\LAURA\TEST\NUOVO CICLO MED\FOTO PER ANDREA\SOGGETTO 1\do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899" y="1187954"/>
            <a:ext cx="2596325" cy="34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e 8"/>
          <p:cNvSpPr/>
          <p:nvPr/>
        </p:nvSpPr>
        <p:spPr>
          <a:xfrm rot="5400000">
            <a:off x="3377278" y="2260850"/>
            <a:ext cx="330166" cy="5377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 rot="5400000">
            <a:off x="2411672" y="2294444"/>
            <a:ext cx="330166" cy="5377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 rot="5400000">
            <a:off x="6552076" y="2417267"/>
            <a:ext cx="330166" cy="5377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 rot="5400000">
            <a:off x="5586470" y="2450861"/>
            <a:ext cx="330166" cy="5377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064043" y="2918837"/>
            <a:ext cx="956367" cy="94708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055310" y="3392377"/>
            <a:ext cx="696749" cy="29314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4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_CARTELLE PERSONALI\TECNICHE\LAURA\TEST\LINEA MEDICALE\LEM\MACCHIE\MONICA\SECONDO TRATTAMENTO\PRI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5837" y="932687"/>
            <a:ext cx="1781491" cy="37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_CARTELLE PERSONALI\TECNICHE\LAURA\TEST\NUOVO CICLO MED\MONICA VIOLA\dop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338440" y="2001253"/>
            <a:ext cx="3745178" cy="160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>
            <a:off x="2626157" y="932686"/>
            <a:ext cx="921715" cy="4224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799391" y="1031443"/>
            <a:ext cx="1050262" cy="6473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335811" y="0"/>
            <a:ext cx="8472378" cy="82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MATURE SKIN WITH DARK SPOTS AFTER 4 PROFESSIONAL TREATMENT (COMBINED APPLICATION)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4732544" y="1578502"/>
            <a:ext cx="8703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514321" y="3365421"/>
            <a:ext cx="81020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9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734" y="1838458"/>
            <a:ext cx="2070937" cy="138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329" y="1856868"/>
            <a:ext cx="2421165" cy="143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A8C3D84-88A7-D140-AFAF-A8FE03F3FAB0}"/>
              </a:ext>
            </a:extLst>
          </p:cNvPr>
          <p:cNvSpPr txBox="1">
            <a:spLocks/>
          </p:cNvSpPr>
          <p:nvPr/>
        </p:nvSpPr>
        <p:spPr>
          <a:xfrm>
            <a:off x="335810" y="508395"/>
            <a:ext cx="8472378" cy="143399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  <a:t>PROCEUTIC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 err="1">
                <a:solidFill>
                  <a:srgbClr val="C00000"/>
                </a:solidFill>
              </a:rPr>
              <a:t>Behandlinger</a:t>
            </a:r>
            <a:r>
              <a:rPr lang="en-US" sz="2900" dirty="0">
                <a:solidFill>
                  <a:srgbClr val="C00000"/>
                </a:solidFill>
              </a:rPr>
              <a:t> + </a:t>
            </a:r>
            <a:r>
              <a:rPr lang="en-US" sz="2900" dirty="0" err="1">
                <a:solidFill>
                  <a:srgbClr val="C00000"/>
                </a:solidFill>
              </a:rPr>
              <a:t>Hjemmepleie</a:t>
            </a:r>
            <a:endParaRPr kumimoji="0" lang="it-IT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CF3C0E-D3FE-4292-8942-4D7FB74159B5}"/>
              </a:ext>
            </a:extLst>
          </p:cNvPr>
          <p:cNvSpPr txBox="1"/>
          <p:nvPr/>
        </p:nvSpPr>
        <p:spPr>
          <a:xfrm>
            <a:off x="471486" y="3533484"/>
            <a:ext cx="8201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Begge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systemene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har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sterk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kombinasjon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korrigerende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effektiv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tilnærming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Sjokkbehandling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profesjonelle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behandlinger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ctr">
              <a:buFontTx/>
              <a:buChar char="-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Gjenoppbygge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vedlikeholdende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hjemmepleie</a:t>
            </a:r>
            <a:endParaRPr lang="en-US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13705" y="1540269"/>
            <a:ext cx="3783865" cy="2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aura.Cazzanelli\AppData\Local\Microsoft\Windows\Temporary Internet Files\Content.Outlook\4TB0KTDG\DOPO_m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683" y="932686"/>
            <a:ext cx="2887103" cy="38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335811" y="-1597"/>
            <a:ext cx="8472378" cy="82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MATURE SKIN WITH DEEP WRINKLES AFTER 4 PROFESSIONAL TREATMENT (COMBINED APPLICATION)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Ovale 7"/>
          <p:cNvSpPr/>
          <p:nvPr/>
        </p:nvSpPr>
        <p:spPr>
          <a:xfrm rot="5400000">
            <a:off x="5747967" y="2077552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 rot="5400000">
            <a:off x="6871380" y="2077551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 rot="5400000">
            <a:off x="2261067" y="2011565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 rot="5400000">
            <a:off x="3391796" y="2011565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030106" y="3127108"/>
            <a:ext cx="999968" cy="335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635394" y="1340189"/>
            <a:ext cx="1613680" cy="5723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786" y="128339"/>
            <a:ext cx="1185767" cy="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_CARTELLE PERSONALI\TECNICHE\LAURA\TEST\NUOVO CICLO MED\ADRIANA\PRIMO TRATTAMENTO\PRI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18182" y="500029"/>
            <a:ext cx="2738900" cy="42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_CARTELLE PERSONALI\TECNICHE\LAURA\TEST\NUOVO CICLO MED\ADRIANA\QUINTO TRATTAMENTO\DOP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723" y="1235331"/>
            <a:ext cx="4375118" cy="27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 rot="16200000">
            <a:off x="949280" y="3133981"/>
            <a:ext cx="494850" cy="910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16200000">
            <a:off x="3064268" y="3133982"/>
            <a:ext cx="494850" cy="910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 rot="16200000">
            <a:off x="5584104" y="3271764"/>
            <a:ext cx="494850" cy="910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 rot="16200000">
            <a:off x="7950377" y="3271763"/>
            <a:ext cx="494850" cy="9100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182880" y="115446"/>
            <a:ext cx="8472378" cy="82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MATURE SKIN WITH DEEP WRINKLES AFTER 4 PROFESSIONAL TREATMENT (COMBINED APPLICATION)</a:t>
            </a:r>
          </a:p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_CARTELLE PERSONALI\TECNICHE\LAURA\TEST\NUOVO CICLO MED\ADRIANA\PRIMO TRATTAMENTO\PRI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34879" y="835144"/>
            <a:ext cx="2679162" cy="39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aura.Cazzanelli\AppData\Local\Microsoft\Windows\Temporary Internet Files\Content.Outlook\4TB0KTDG\DOPO_mo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6086" y="1474488"/>
            <a:ext cx="4001416" cy="26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357756" y="144707"/>
            <a:ext cx="8472378" cy="82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MATURE SKIN WITH DEEP WRINKLES AFTER 4 PROFESSIONAL TREATMENT (COMBINED APPLICATION)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422" y="144707"/>
            <a:ext cx="1158131" cy="6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 PER ANDREA\SOGGETTO 3\mod vero\DOPO mod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6542" y="1770743"/>
            <a:ext cx="3721324" cy="26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OTO PER ANDREA\SOGGETTO 3\mod vero\PRIM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749" y="1798292"/>
            <a:ext cx="3721324" cy="26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189228" y="399270"/>
            <a:ext cx="8472378" cy="822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MATURE SKIN WITH DEEP WRINKLES AFTER 4 PROFESSIONAL TREATMENT (DISSOCIATED APPLICATION) </a:t>
            </a:r>
          </a:p>
        </p:txBody>
      </p:sp>
      <p:sp>
        <p:nvSpPr>
          <p:cNvPr id="13" name="Ovale 12"/>
          <p:cNvSpPr/>
          <p:nvPr/>
        </p:nvSpPr>
        <p:spPr>
          <a:xfrm rot="3874745">
            <a:off x="7076200" y="2485314"/>
            <a:ext cx="1613680" cy="5723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82" y="55842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AC77ABC-3292-DD4B-9C11-A6E6536E22DA}"/>
              </a:ext>
            </a:extLst>
          </p:cNvPr>
          <p:cNvSpPr txBox="1">
            <a:spLocks/>
          </p:cNvSpPr>
          <p:nvPr/>
        </p:nvSpPr>
        <p:spPr>
          <a:xfrm>
            <a:off x="347978" y="273135"/>
            <a:ext cx="8606783" cy="8422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dirty="0">
                <a:solidFill>
                  <a:schemeClr val="tx2"/>
                </a:solidFill>
              </a:rPr>
              <a:t>THE AGEBIOTIC SYSTEM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BBD36D-96B8-4428-BD21-9CB1DC6E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590" y="209405"/>
            <a:ext cx="1308171" cy="77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3E88A19B-0DD9-7E4C-BE14-6390028CF73D}"/>
              </a:ext>
            </a:extLst>
          </p:cNvPr>
          <p:cNvSpPr txBox="1"/>
          <p:nvPr/>
        </p:nvSpPr>
        <p:spPr>
          <a:xfrm>
            <a:off x="304199" y="4092699"/>
            <a:ext cx="8501962" cy="869599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r>
              <a:rPr lang="it-IT" sz="700" dirty="0">
                <a:cs typeface="Verdana"/>
              </a:rPr>
              <a:t>* </a:t>
            </a:r>
            <a:r>
              <a:rPr lang="it-IT" sz="700" dirty="0" err="1">
                <a:cs typeface="Verdana"/>
              </a:rPr>
              <a:t>Clinical</a:t>
            </a:r>
            <a:r>
              <a:rPr lang="it-IT" sz="700" dirty="0">
                <a:cs typeface="Verdana"/>
              </a:rPr>
              <a:t> test by an </a:t>
            </a:r>
            <a:r>
              <a:rPr lang="it-IT" sz="700" dirty="0" err="1">
                <a:cs typeface="Verdana"/>
              </a:rPr>
              <a:t>independent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laboratory</a:t>
            </a:r>
            <a:r>
              <a:rPr lang="it-IT" sz="700" dirty="0">
                <a:cs typeface="Verdana"/>
              </a:rPr>
              <a:t> in </a:t>
            </a:r>
            <a:r>
              <a:rPr lang="it-IT" sz="700" dirty="0" err="1">
                <a:cs typeface="Verdana"/>
              </a:rPr>
              <a:t>cooperation</a:t>
            </a:r>
            <a:r>
              <a:rPr lang="it-IT" sz="700" dirty="0">
                <a:cs typeface="Verdana"/>
              </a:rPr>
              <a:t> with Pavia </a:t>
            </a:r>
            <a:r>
              <a:rPr lang="it-IT" sz="700" dirty="0" err="1">
                <a:cs typeface="Verdana"/>
              </a:rPr>
              <a:t>University</a:t>
            </a:r>
            <a:r>
              <a:rPr lang="it-IT" sz="700" dirty="0">
                <a:cs typeface="Verdana"/>
              </a:rPr>
              <a:t>. Professional and home </a:t>
            </a:r>
            <a:r>
              <a:rPr lang="it-IT" sz="700" dirty="0" err="1">
                <a:cs typeface="Verdana"/>
              </a:rPr>
              <a:t>products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tested</a:t>
            </a:r>
            <a:r>
              <a:rPr lang="it-IT" sz="700" dirty="0">
                <a:cs typeface="Verdana"/>
              </a:rPr>
              <a:t>: PROCEUTIC </a:t>
            </a:r>
            <a:r>
              <a:rPr lang="it-IT" sz="700" dirty="0" err="1">
                <a:cs typeface="Verdana"/>
              </a:rPr>
              <a:t>Clean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Biotic</a:t>
            </a:r>
            <a:r>
              <a:rPr lang="it-IT" sz="700" dirty="0">
                <a:cs typeface="Verdana"/>
              </a:rPr>
              <a:t> Face &amp; </a:t>
            </a:r>
            <a:r>
              <a:rPr lang="it-IT" sz="700" dirty="0" err="1">
                <a:cs typeface="Verdana"/>
              </a:rPr>
              <a:t>Eyes</a:t>
            </a:r>
            <a:r>
              <a:rPr lang="it-IT" sz="700" dirty="0">
                <a:cs typeface="Verdana"/>
              </a:rPr>
              <a:t> delicate </a:t>
            </a:r>
            <a:r>
              <a:rPr lang="it-IT" sz="700" dirty="0" err="1">
                <a:cs typeface="Verdana"/>
              </a:rPr>
              <a:t>cleanser</a:t>
            </a:r>
            <a:r>
              <a:rPr lang="it-IT" sz="700" dirty="0">
                <a:cs typeface="Verdana"/>
              </a:rPr>
              <a:t>, Peptide </a:t>
            </a:r>
            <a:r>
              <a:rPr lang="it-IT" sz="700" dirty="0" err="1">
                <a:cs typeface="Verdana"/>
              </a:rPr>
              <a:t>Peel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exfoliating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fluid</a:t>
            </a:r>
            <a:r>
              <a:rPr lang="it-IT" sz="700" dirty="0">
                <a:cs typeface="Verdana"/>
              </a:rPr>
              <a:t>, </a:t>
            </a:r>
            <a:r>
              <a:rPr lang="it-IT" sz="700" dirty="0" err="1">
                <a:cs typeface="Verdana"/>
              </a:rPr>
              <a:t>Retinoid</a:t>
            </a:r>
            <a:r>
              <a:rPr lang="it-IT" sz="700" dirty="0">
                <a:cs typeface="Verdana"/>
              </a:rPr>
              <a:t> Booster </a:t>
            </a:r>
            <a:r>
              <a:rPr lang="it-IT" sz="700" dirty="0" err="1">
                <a:cs typeface="Verdana"/>
              </a:rPr>
              <a:t>peel</a:t>
            </a:r>
            <a:r>
              <a:rPr lang="it-IT" sz="700" dirty="0">
                <a:cs typeface="Verdana"/>
              </a:rPr>
              <a:t>-off </a:t>
            </a:r>
            <a:r>
              <a:rPr lang="it-IT" sz="700" dirty="0" err="1">
                <a:cs typeface="Verdana"/>
              </a:rPr>
              <a:t>mask</a:t>
            </a:r>
            <a:r>
              <a:rPr lang="it-IT" sz="700" dirty="0">
                <a:cs typeface="Verdana"/>
              </a:rPr>
              <a:t>, </a:t>
            </a:r>
            <a:r>
              <a:rPr lang="it-IT" sz="700" dirty="0" err="1">
                <a:cs typeface="Verdana"/>
              </a:rPr>
              <a:t>After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Peel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neutralizing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butter</a:t>
            </a:r>
            <a:r>
              <a:rPr lang="it-IT" sz="700" dirty="0">
                <a:cs typeface="Verdana"/>
              </a:rPr>
              <a:t>, </a:t>
            </a:r>
            <a:r>
              <a:rPr lang="it-IT" sz="700" dirty="0" err="1">
                <a:cs typeface="Verdana"/>
              </a:rPr>
              <a:t>Sos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Recovery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cream</a:t>
            </a:r>
            <a:r>
              <a:rPr lang="it-IT" sz="700" dirty="0">
                <a:cs typeface="Verdana"/>
              </a:rPr>
              <a:t>, </a:t>
            </a:r>
            <a:r>
              <a:rPr lang="it-IT" sz="700" dirty="0" err="1">
                <a:cs typeface="Verdana"/>
              </a:rPr>
              <a:t>Agebiotic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serum</a:t>
            </a:r>
            <a:r>
              <a:rPr lang="it-IT" sz="700" dirty="0">
                <a:cs typeface="Verdana"/>
              </a:rPr>
              <a:t>, </a:t>
            </a:r>
            <a:r>
              <a:rPr lang="it-IT" sz="700" dirty="0" err="1">
                <a:cs typeface="Verdana"/>
              </a:rPr>
              <a:t>Agebiotic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cream</a:t>
            </a:r>
            <a:r>
              <a:rPr lang="it-IT" sz="700" dirty="0">
                <a:cs typeface="Verdana"/>
              </a:rPr>
              <a:t>.</a:t>
            </a:r>
          </a:p>
          <a:p>
            <a:r>
              <a:rPr lang="it-IT" sz="700" dirty="0">
                <a:cs typeface="Verdana"/>
              </a:rPr>
              <a:t>** </a:t>
            </a:r>
            <a:r>
              <a:rPr lang="it-IT" sz="700" dirty="0" err="1">
                <a:cs typeface="Verdana"/>
              </a:rPr>
              <a:t>Clinical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results</a:t>
            </a:r>
            <a:r>
              <a:rPr lang="it-IT" sz="700" dirty="0">
                <a:cs typeface="Verdana"/>
              </a:rPr>
              <a:t> on </a:t>
            </a:r>
            <a:r>
              <a:rPr lang="it-IT" sz="700" dirty="0" err="1">
                <a:cs typeface="Verdana"/>
              </a:rPr>
              <a:t>tests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conducted</a:t>
            </a:r>
            <a:r>
              <a:rPr lang="it-IT" sz="700" dirty="0">
                <a:cs typeface="Verdana"/>
              </a:rPr>
              <a:t> on 20 </a:t>
            </a:r>
            <a:r>
              <a:rPr lang="it-IT" sz="700" dirty="0" err="1">
                <a:cs typeface="Verdana"/>
              </a:rPr>
              <a:t>volunteers</a:t>
            </a:r>
            <a:r>
              <a:rPr lang="it-IT" sz="700" dirty="0">
                <a:cs typeface="Verdana"/>
              </a:rPr>
              <a:t>, </a:t>
            </a:r>
            <a:r>
              <a:rPr lang="it-IT" sz="700" dirty="0" err="1">
                <a:cs typeface="Verdana"/>
              </a:rPr>
              <a:t>aged</a:t>
            </a:r>
            <a:r>
              <a:rPr lang="it-IT" sz="700" dirty="0">
                <a:cs typeface="Verdana"/>
              </a:rPr>
              <a:t> 40 to 70, with </a:t>
            </a:r>
            <a:r>
              <a:rPr lang="it-IT" sz="700" dirty="0" err="1">
                <a:cs typeface="Verdana"/>
              </a:rPr>
              <a:t>wrinkles</a:t>
            </a:r>
            <a:r>
              <a:rPr lang="it-IT" sz="700" dirty="0">
                <a:cs typeface="Verdana"/>
              </a:rPr>
              <a:t> for a  6-week </a:t>
            </a:r>
            <a:r>
              <a:rPr lang="it-IT" sz="700" dirty="0" err="1">
                <a:cs typeface="Verdana"/>
              </a:rPr>
              <a:t>period</a:t>
            </a:r>
            <a:r>
              <a:rPr lang="it-IT" sz="700" dirty="0">
                <a:cs typeface="Verdana"/>
              </a:rPr>
              <a:t>(</a:t>
            </a:r>
            <a:r>
              <a:rPr lang="it-IT" sz="700" dirty="0" err="1">
                <a:cs typeface="Verdana"/>
              </a:rPr>
              <a:t>professional</a:t>
            </a:r>
            <a:r>
              <a:rPr lang="it-IT" sz="700" dirty="0">
                <a:cs typeface="Verdana"/>
              </a:rPr>
              <a:t> treatment and </a:t>
            </a:r>
            <a:r>
              <a:rPr lang="it-IT" sz="700" dirty="0" err="1">
                <a:cs typeface="Verdana"/>
              </a:rPr>
              <a:t>retail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products</a:t>
            </a:r>
            <a:r>
              <a:rPr lang="it-IT" sz="700" dirty="0">
                <a:cs typeface="Verdana"/>
              </a:rPr>
              <a:t>). The </a:t>
            </a:r>
            <a:r>
              <a:rPr lang="it-IT" sz="700" dirty="0" err="1">
                <a:cs typeface="Verdana"/>
              </a:rPr>
              <a:t>instrumental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measurements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were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obtained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evaluating</a:t>
            </a:r>
            <a:r>
              <a:rPr lang="it-IT" sz="700" dirty="0">
                <a:cs typeface="Verdana"/>
              </a:rPr>
              <a:t> the </a:t>
            </a:r>
            <a:r>
              <a:rPr lang="it-IT" sz="700" dirty="0" err="1">
                <a:cs typeface="Verdana"/>
              </a:rPr>
              <a:t>wrinkle</a:t>
            </a:r>
            <a:r>
              <a:rPr lang="it-IT" sz="700" dirty="0">
                <a:cs typeface="Verdana"/>
              </a:rPr>
              <a:t> volume </a:t>
            </a:r>
            <a:r>
              <a:rPr lang="it-IT" sz="700" dirty="0" err="1">
                <a:cs typeface="Verdana"/>
              </a:rPr>
              <a:t>instead</a:t>
            </a:r>
            <a:r>
              <a:rPr lang="it-IT" sz="700" dirty="0">
                <a:cs typeface="Verdana"/>
              </a:rPr>
              <a:t> of </a:t>
            </a:r>
            <a:r>
              <a:rPr lang="it-IT" sz="700" dirty="0" err="1">
                <a:cs typeface="Verdana"/>
              </a:rPr>
              <a:t>wrinkle</a:t>
            </a:r>
            <a:r>
              <a:rPr lang="it-IT" sz="700" dirty="0">
                <a:cs typeface="Verdana"/>
              </a:rPr>
              <a:t> </a:t>
            </a:r>
            <a:r>
              <a:rPr lang="it-IT" sz="700" dirty="0" err="1">
                <a:cs typeface="Verdana"/>
              </a:rPr>
              <a:t>depth</a:t>
            </a:r>
            <a:r>
              <a:rPr lang="it-IT" sz="700" dirty="0">
                <a:cs typeface="Verdana"/>
              </a:rPr>
              <a:t> to </a:t>
            </a:r>
            <a:r>
              <a:rPr lang="it-IT" sz="700" dirty="0" err="1">
                <a:cs typeface="Verdana"/>
              </a:rPr>
              <a:t>highlight</a:t>
            </a:r>
            <a:r>
              <a:rPr lang="it-IT" sz="700" dirty="0">
                <a:cs typeface="Verdana"/>
              </a:rPr>
              <a:t> the 3D </a:t>
            </a:r>
            <a:r>
              <a:rPr lang="it-IT" sz="700" dirty="0" err="1">
                <a:cs typeface="Verdana"/>
              </a:rPr>
              <a:t>effect</a:t>
            </a:r>
            <a:r>
              <a:rPr lang="it-IT" sz="700" dirty="0">
                <a:cs typeface="Verdana"/>
              </a:rPr>
              <a:t> (</a:t>
            </a:r>
            <a:r>
              <a:rPr lang="it-IT" sz="700" dirty="0" err="1">
                <a:cs typeface="Verdana"/>
              </a:rPr>
              <a:t>depth</a:t>
            </a:r>
            <a:r>
              <a:rPr lang="it-IT" sz="700" dirty="0">
                <a:cs typeface="Verdana"/>
              </a:rPr>
              <a:t>, </a:t>
            </a:r>
            <a:r>
              <a:rPr lang="it-IT" sz="700" dirty="0" err="1">
                <a:cs typeface="Verdana"/>
              </a:rPr>
              <a:t>length</a:t>
            </a:r>
            <a:r>
              <a:rPr lang="it-IT" sz="700" dirty="0">
                <a:cs typeface="Verdana"/>
              </a:rPr>
              <a:t>, …) of PROCEUTIC The </a:t>
            </a:r>
            <a:r>
              <a:rPr lang="it-IT" sz="700" dirty="0" err="1">
                <a:cs typeface="Verdana"/>
              </a:rPr>
              <a:t>Agebiotic</a:t>
            </a:r>
            <a:r>
              <a:rPr lang="it-IT" sz="700" dirty="0">
                <a:cs typeface="Verdana"/>
              </a:rPr>
              <a:t> System.</a:t>
            </a:r>
            <a:endParaRPr lang="en" sz="800" dirty="0">
              <a:latin typeface="Verdana"/>
              <a:cs typeface="Verdana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2FC79DD-EA38-4148-B774-8FF2A987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8531"/>
              </p:ext>
            </p:extLst>
          </p:nvPr>
        </p:nvGraphicFramePr>
        <p:xfrm>
          <a:off x="4563035" y="1223879"/>
          <a:ext cx="4315067" cy="240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258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85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PERCENTAGE OF VOLUNTEERS WHO EXPRESSED A POSITIVE OPINION THROUGH SELF-ASSESSMENT QUESTIONNAIRE **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68871"/>
                  </a:ext>
                </a:extLst>
              </a:tr>
              <a:tr h="31825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WRINKLES AROUND THE EYES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6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WRINKLES AROUND THE LIPS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NASOLABIAL FOLDS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FOREHEAD WRINKLES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COMPACT SKIN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05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SMOOTHER SKIN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802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LUMINOUS SKIN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1BFBD9-356C-1F4E-8316-A405F35739F2}"/>
              </a:ext>
            </a:extLst>
          </p:cNvPr>
          <p:cNvSpPr txBox="1">
            <a:spLocks/>
          </p:cNvSpPr>
          <p:nvPr/>
        </p:nvSpPr>
        <p:spPr>
          <a:xfrm>
            <a:off x="347978" y="848494"/>
            <a:ext cx="8297603" cy="36612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sz="1600" dirty="0" err="1">
                <a:solidFill>
                  <a:schemeClr val="tx2"/>
                </a:solidFill>
              </a:rPr>
              <a:t>Clinically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tested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effectiveness</a:t>
            </a:r>
            <a:r>
              <a:rPr lang="it-IT" sz="1600" dirty="0">
                <a:solidFill>
                  <a:schemeClr val="tx2"/>
                </a:solidFill>
              </a:rPr>
              <a:t>*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D77745A-9112-7E4B-8978-6564FC098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53535"/>
              </p:ext>
            </p:extLst>
          </p:nvPr>
        </p:nvGraphicFramePr>
        <p:xfrm>
          <a:off x="392801" y="1222721"/>
          <a:ext cx="4053693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258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85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RESULTS OF THE CLINICAL AND INSTRUMENTAL MEASUREMENTS PERFORMED ON VOLUNTEERS **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68871"/>
                  </a:ext>
                </a:extLst>
              </a:tr>
              <a:tr h="24660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 OF WRINKLES AROUND THE EYES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 to </a:t>
                      </a: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-33 %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 </a:t>
                      </a: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-16 %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 OF FROWN LINES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 to </a:t>
                      </a: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-28 %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 </a:t>
                      </a: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-15 %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VOLUME OF WRINKLES AROUND THE LIPS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 to </a:t>
                      </a: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-26 % 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 </a:t>
                      </a: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-11 %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4F6A5AD8-0C4D-2E42-940F-AA85F61E3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25501"/>
              </p:ext>
            </p:extLst>
          </p:nvPr>
        </p:nvGraphicFramePr>
        <p:xfrm>
          <a:off x="392801" y="2685761"/>
          <a:ext cx="4053693" cy="13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258">
                <a:tc grid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85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PERCENTAGE OF VOLUNTEERS WITH VISIBLE REDUCTION OF WRINKLES/DARK SPOTS EVALUATED BY A DERMATOLOGIST **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68871"/>
                  </a:ext>
                </a:extLst>
              </a:tr>
              <a:tr h="25993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WRINKLES </a:t>
                      </a:r>
                    </a:p>
                    <a:p>
                      <a:pPr marL="0" algn="l" defTabSz="45720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AROUND THE EYES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WRINKLES </a:t>
                      </a:r>
                    </a:p>
                    <a:p>
                      <a:pPr marL="0" algn="l" defTabSz="457200" rtl="0" eaLnBrk="1" latinLnBrk="0" hangingPunct="1"/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AROUND THE LIPS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DARK SPOTS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53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A5F31555-EC5B-4893-B59E-7C4B27830CF7}"/>
              </a:ext>
            </a:extLst>
          </p:cNvPr>
          <p:cNvSpPr/>
          <p:nvPr/>
        </p:nvSpPr>
        <p:spPr>
          <a:xfrm>
            <a:off x="1963597" y="1798575"/>
            <a:ext cx="5216806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/>
                </a:solidFill>
                <a:latin typeface="Times"/>
                <a:cs typeface="Times"/>
              </a:rPr>
              <a:t>THE PURITY SYSTEM </a:t>
            </a:r>
            <a:endParaRPr lang="en-US" sz="2400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BE43C5-A475-4CB5-9EDB-663DBADF8D8D}"/>
              </a:ext>
            </a:extLst>
          </p:cNvPr>
          <p:cNvSpPr/>
          <p:nvPr/>
        </p:nvSpPr>
        <p:spPr>
          <a:xfrm>
            <a:off x="1963597" y="2930338"/>
            <a:ext cx="521680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INNOVASJONEN </a:t>
            </a:r>
          </a:p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av</a:t>
            </a:r>
          </a:p>
          <a:p>
            <a:pPr algn="ctr">
              <a:defRPr/>
            </a:pPr>
            <a:r>
              <a:rPr lang="it-IT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AKTIVE INGREDIENSE</a:t>
            </a:r>
          </a:p>
        </p:txBody>
      </p:sp>
    </p:spTree>
    <p:extLst>
      <p:ext uri="{BB962C8B-B14F-4D97-AF65-F5344CB8AC3E}">
        <p14:creationId xmlns:p14="http://schemas.microsoft.com/office/powerpoint/2010/main" val="3029811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>
            <a:extLst>
              <a:ext uri="{FF2B5EF4-FFF2-40B4-BE49-F238E27FC236}">
                <a16:creationId xmlns:a16="http://schemas.microsoft.com/office/drawing/2014/main" id="{AB6D30A4-823E-45DF-893C-A8277A0E62BE}"/>
              </a:ext>
            </a:extLst>
          </p:cNvPr>
          <p:cNvSpPr/>
          <p:nvPr/>
        </p:nvSpPr>
        <p:spPr>
          <a:xfrm>
            <a:off x="261764" y="1333805"/>
            <a:ext cx="86204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endParaRPr lang="en-US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LØSNINGEN I PROCEUTIC: </a:t>
            </a:r>
          </a:p>
          <a:p>
            <a:pPr lvl="1">
              <a:spcBef>
                <a:spcPts val="1200"/>
              </a:spcBef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DERMATOLOGY-LIKE ACTIVE SUBSTANCES CONCENTRATION</a:t>
            </a: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Powerful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soothing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ingredients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with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well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known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effectiveness</a:t>
            </a:r>
            <a:endParaRPr lang="it-I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Mattifying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comedolytic</a:t>
            </a:r>
            <a:endParaRPr lang="it-I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Anti-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microbial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action – no anti-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microbial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resistance</a:t>
            </a:r>
            <a:r>
              <a:rPr lang="it-IT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6286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D1458622-1856-485C-92C3-AC36FC60B4C9}"/>
              </a:ext>
            </a:extLst>
          </p:cNvPr>
          <p:cNvSpPr/>
          <p:nvPr/>
        </p:nvSpPr>
        <p:spPr>
          <a:xfrm>
            <a:off x="6754422" y="2822676"/>
            <a:ext cx="2021646" cy="25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/>
          <a:p>
            <a:pPr algn="ctr" defTabSz="914400"/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BOSWELLIA EXTRACT</a:t>
            </a:r>
          </a:p>
        </p:txBody>
      </p:sp>
      <p:sp>
        <p:nvSpPr>
          <p:cNvPr id="7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80053E15-BBCA-4A8F-AEF0-CB20B0C33116}"/>
              </a:ext>
            </a:extLst>
          </p:cNvPr>
          <p:cNvSpPr/>
          <p:nvPr/>
        </p:nvSpPr>
        <p:spPr>
          <a:xfrm>
            <a:off x="3909361" y="3217411"/>
            <a:ext cx="2221252" cy="2616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AZELAIC ACID</a:t>
            </a:r>
          </a:p>
        </p:txBody>
      </p:sp>
      <p:sp>
        <p:nvSpPr>
          <p:cNvPr id="8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580D1F96-7FB3-49DC-8F3C-E8307BEEEF1D}"/>
              </a:ext>
            </a:extLst>
          </p:cNvPr>
          <p:cNvSpPr/>
          <p:nvPr/>
        </p:nvSpPr>
        <p:spPr>
          <a:xfrm>
            <a:off x="5994399" y="3517133"/>
            <a:ext cx="1277257" cy="4154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/>
          <a:p>
            <a:pPr algn="ctr" defTabSz="914400">
              <a:spcBef>
                <a:spcPts val="1000"/>
              </a:spcBef>
            </a:pPr>
            <a:r>
              <a:rPr lang="it-IT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NIACINAMIDE BAKUCHIOL</a:t>
            </a:r>
          </a:p>
        </p:txBody>
      </p:sp>
      <p:cxnSp>
        <p:nvCxnSpPr>
          <p:cNvPr id="12" name="Connettore 2 11"/>
          <p:cNvCxnSpPr>
            <a:cxnSpLocks/>
          </p:cNvCxnSpPr>
          <p:nvPr/>
        </p:nvCxnSpPr>
        <p:spPr>
          <a:xfrm flipH="1">
            <a:off x="6531429" y="2957865"/>
            <a:ext cx="33081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94840879-88AA-4B8E-B9EB-1C66CC0ED0C5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EFFECTIVENESS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D2E2D38-81B9-445B-B711-9748243630E5}"/>
              </a:ext>
            </a:extLst>
          </p:cNvPr>
          <p:cNvCxnSpPr>
            <a:cxnSpLocks/>
          </p:cNvCxnSpPr>
          <p:nvPr/>
        </p:nvCxnSpPr>
        <p:spPr>
          <a:xfrm flipH="1">
            <a:off x="3578545" y="3367582"/>
            <a:ext cx="33081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21969F7-D617-42A4-B62A-813E933A5972}"/>
              </a:ext>
            </a:extLst>
          </p:cNvPr>
          <p:cNvCxnSpPr>
            <a:cxnSpLocks/>
          </p:cNvCxnSpPr>
          <p:nvPr/>
        </p:nvCxnSpPr>
        <p:spPr>
          <a:xfrm flipH="1">
            <a:off x="5663583" y="3722636"/>
            <a:ext cx="33081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71323684-A106-48B6-9894-0D3054EC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9" y="921"/>
            <a:ext cx="1197429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9708" y="1149139"/>
            <a:ext cx="826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HUDTILSTAND: </a:t>
            </a:r>
            <a:r>
              <a:rPr lang="en-US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akne</a:t>
            </a: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seboreisk</a:t>
            </a: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hud</a:t>
            </a: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6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0FB08FF-D0D9-4E6E-8C43-F2D53C3385DB}"/>
              </a:ext>
            </a:extLst>
          </p:cNvPr>
          <p:cNvGrpSpPr/>
          <p:nvPr/>
        </p:nvGrpSpPr>
        <p:grpSpPr>
          <a:xfrm>
            <a:off x="4711960" y="1317894"/>
            <a:ext cx="4102422" cy="2951330"/>
            <a:chOff x="4711960" y="1762754"/>
            <a:chExt cx="4102422" cy="2951330"/>
          </a:xfrm>
        </p:grpSpPr>
        <p:sp>
          <p:nvSpPr>
            <p:cNvPr id="27" name="an exclusive protocol that guarantees a significant exfoliating effect">
              <a:extLst>
                <a:ext uri="{FF2B5EF4-FFF2-40B4-BE49-F238E27FC236}">
                  <a16:creationId xmlns:a16="http://schemas.microsoft.com/office/drawing/2014/main" id="{2E114EE3-2936-45FA-A20F-72D3C057AF37}"/>
                </a:ext>
              </a:extLst>
            </p:cNvPr>
            <p:cNvSpPr/>
            <p:nvPr/>
          </p:nvSpPr>
          <p:spPr>
            <a:xfrm>
              <a:off x="4724349" y="1762754"/>
              <a:ext cx="4090031" cy="600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just">
                <a:spcBef>
                  <a:spcPts val="1200"/>
                </a:spcBef>
              </a:pP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Harpiks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fra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Boswellia serrata,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kjent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for sin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beroligende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effect,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dag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ansett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som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alternativ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medisin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dermatologisk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aktiv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ingrediens</a:t>
              </a:r>
              <a:endPara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features the synergic and sequential action of THREE different professional fluids COMBINED PEELING">
              <a:extLst>
                <a:ext uri="{FF2B5EF4-FFF2-40B4-BE49-F238E27FC236}">
                  <a16:creationId xmlns:a16="http://schemas.microsoft.com/office/drawing/2014/main" id="{ACE29FB7-C279-426C-997A-024BD98CA81C}"/>
                </a:ext>
              </a:extLst>
            </p:cNvPr>
            <p:cNvSpPr/>
            <p:nvPr/>
          </p:nvSpPr>
          <p:spPr>
            <a:xfrm>
              <a:off x="4711961" y="4113924"/>
              <a:ext cx="4090031" cy="600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just"/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Naturlig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molekyl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fra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i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Psoralea</a:t>
              </a:r>
              <a:r>
                <a:rPr lang="en-US" sz="1100" i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med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beroligende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bredspektret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anti-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mikrobiell.Forårsaker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ikke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bakterie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resistens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29" name="contains functional substances IN HIGH PERCENTAGE with proven effectiveness and a high safety standard">
              <a:extLst>
                <a:ext uri="{FF2B5EF4-FFF2-40B4-BE49-F238E27FC236}">
                  <a16:creationId xmlns:a16="http://schemas.microsoft.com/office/drawing/2014/main" id="{02F0194E-581C-4145-BBFB-EB1DD7B4D1BB}"/>
                </a:ext>
              </a:extLst>
            </p:cNvPr>
            <p:cNvSpPr/>
            <p:nvPr/>
          </p:nvSpPr>
          <p:spPr>
            <a:xfrm>
              <a:off x="4711960" y="3383502"/>
              <a:ext cx="4090031" cy="600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just"/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Også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kjent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som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B3 vitamin,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virkningsfull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anti-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mikrobiell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mattende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mykgjørende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lysnende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Forårsaker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ikke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bakterie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resistense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</p:txBody>
        </p:sp>
        <p:sp>
          <p:nvSpPr>
            <p:cNvPr id="16" name="an exclusive protocol that guarantees a significant exfoliating effect">
              <a:extLst>
                <a:ext uri="{FF2B5EF4-FFF2-40B4-BE49-F238E27FC236}">
                  <a16:creationId xmlns:a16="http://schemas.microsoft.com/office/drawing/2014/main" id="{0A5BE986-DA0A-4FC8-92A1-4EB7CA9994B0}"/>
                </a:ext>
              </a:extLst>
            </p:cNvPr>
            <p:cNvSpPr/>
            <p:nvPr/>
          </p:nvSpPr>
          <p:spPr>
            <a:xfrm>
              <a:off x="4724351" y="2561291"/>
              <a:ext cx="4090031" cy="600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4000" tIns="45718" rIns="45718" bIns="45718" anchor="ctr">
              <a:spAutoFit/>
            </a:bodyPr>
            <a:lstStyle>
              <a:lvl1pPr defTabSz="914400">
                <a:spcBef>
                  <a:spcPts val="1000"/>
                </a:spcBef>
                <a:defRPr>
                  <a:solidFill>
                    <a:srgbClr val="808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just"/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Mye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brukt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dermatologi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det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ingrediens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som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virker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anti-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mikrobiell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komedolytisk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mattende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antioksidant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og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mykgjørende</a:t>
              </a:r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4210981F-7F2E-43F7-AA5F-6649D4596E39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EFFECTIVENESS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54772F0D-E3DB-4317-8639-305142AD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9" y="921"/>
            <a:ext cx="1197429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F009298C-2926-40D5-BAF1-14DB7F9FAE93}"/>
              </a:ext>
            </a:extLst>
          </p:cNvPr>
          <p:cNvSpPr/>
          <p:nvPr/>
        </p:nvSpPr>
        <p:spPr>
          <a:xfrm>
            <a:off x="344853" y="1347467"/>
            <a:ext cx="3909923" cy="369328"/>
          </a:xfrm>
          <a:prstGeom prst="rect">
            <a:avLst/>
          </a:prstGeom>
          <a:solidFill>
            <a:schemeClr val="bg1"/>
          </a:solidFill>
          <a:ln>
            <a:solidFill>
              <a:srgbClr val="29344B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BOSWELLIA EXTRACT</a:t>
            </a: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290EDBD9-D656-4133-94DF-EC25072909FB}"/>
              </a:ext>
            </a:extLst>
          </p:cNvPr>
          <p:cNvSpPr/>
          <p:nvPr/>
        </p:nvSpPr>
        <p:spPr>
          <a:xfrm rot="5400000">
            <a:off x="4041356" y="1370813"/>
            <a:ext cx="720000" cy="322636"/>
          </a:xfrm>
          <a:prstGeom prst="triangle">
            <a:avLst/>
          </a:prstGeom>
          <a:solidFill>
            <a:schemeClr val="bg1"/>
          </a:solidFill>
          <a:ln>
            <a:solidFill>
              <a:srgbClr val="2934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747B604C-546E-4A0C-9FBC-0304812D0EF2}"/>
              </a:ext>
            </a:extLst>
          </p:cNvPr>
          <p:cNvSpPr/>
          <p:nvPr/>
        </p:nvSpPr>
        <p:spPr>
          <a:xfrm>
            <a:off x="354179" y="2215265"/>
            <a:ext cx="3909923" cy="369328"/>
          </a:xfrm>
          <a:prstGeom prst="rect">
            <a:avLst/>
          </a:prstGeom>
          <a:solidFill>
            <a:schemeClr val="bg1"/>
          </a:solidFill>
          <a:ln>
            <a:solidFill>
              <a:srgbClr val="29344B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AZELAIC ACID</a:t>
            </a:r>
          </a:p>
        </p:txBody>
      </p:sp>
      <p:sp>
        <p:nvSpPr>
          <p:cNvPr id="35" name="Isosceles Triangle 26">
            <a:extLst>
              <a:ext uri="{FF2B5EF4-FFF2-40B4-BE49-F238E27FC236}">
                <a16:creationId xmlns:a16="http://schemas.microsoft.com/office/drawing/2014/main" id="{072A972F-CD5B-4C44-A17F-A759DB02805A}"/>
              </a:ext>
            </a:extLst>
          </p:cNvPr>
          <p:cNvSpPr/>
          <p:nvPr/>
        </p:nvSpPr>
        <p:spPr>
          <a:xfrm rot="5400000">
            <a:off x="4050682" y="2238611"/>
            <a:ext cx="720000" cy="322636"/>
          </a:xfrm>
          <a:prstGeom prst="triangle">
            <a:avLst/>
          </a:prstGeom>
          <a:solidFill>
            <a:schemeClr val="bg1"/>
          </a:solidFill>
          <a:ln>
            <a:solidFill>
              <a:srgbClr val="2934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D8F25E8A-F96C-4403-8FAC-69E7C29195D4}"/>
              </a:ext>
            </a:extLst>
          </p:cNvPr>
          <p:cNvSpPr/>
          <p:nvPr/>
        </p:nvSpPr>
        <p:spPr>
          <a:xfrm>
            <a:off x="342003" y="3036870"/>
            <a:ext cx="3909923" cy="369328"/>
          </a:xfrm>
          <a:prstGeom prst="rect">
            <a:avLst/>
          </a:prstGeom>
          <a:solidFill>
            <a:schemeClr val="bg1"/>
          </a:solidFill>
          <a:ln>
            <a:solidFill>
              <a:srgbClr val="29344B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NIACINAMIDE </a:t>
            </a:r>
          </a:p>
        </p:txBody>
      </p:sp>
      <p:sp>
        <p:nvSpPr>
          <p:cNvPr id="37" name="Isosceles Triangle 26">
            <a:extLst>
              <a:ext uri="{FF2B5EF4-FFF2-40B4-BE49-F238E27FC236}">
                <a16:creationId xmlns:a16="http://schemas.microsoft.com/office/drawing/2014/main" id="{587FDD04-E3C3-40E2-889F-F45B6BA9AEB5}"/>
              </a:ext>
            </a:extLst>
          </p:cNvPr>
          <p:cNvSpPr/>
          <p:nvPr/>
        </p:nvSpPr>
        <p:spPr>
          <a:xfrm rot="5400000">
            <a:off x="4038506" y="3060216"/>
            <a:ext cx="720000" cy="322636"/>
          </a:xfrm>
          <a:prstGeom prst="triangle">
            <a:avLst/>
          </a:prstGeom>
          <a:solidFill>
            <a:schemeClr val="bg1"/>
          </a:solidFill>
          <a:ln>
            <a:solidFill>
              <a:srgbClr val="2934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0242A0B2-C1ED-478C-9796-7839896A198F}"/>
              </a:ext>
            </a:extLst>
          </p:cNvPr>
          <p:cNvSpPr/>
          <p:nvPr/>
        </p:nvSpPr>
        <p:spPr>
          <a:xfrm>
            <a:off x="344853" y="3822517"/>
            <a:ext cx="3909923" cy="369328"/>
          </a:xfrm>
          <a:prstGeom prst="rect">
            <a:avLst/>
          </a:prstGeom>
          <a:solidFill>
            <a:schemeClr val="bg1"/>
          </a:solidFill>
          <a:ln>
            <a:solidFill>
              <a:srgbClr val="29344B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BAKUCHIOL</a:t>
            </a:r>
            <a:endParaRPr lang="it-IT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Isosceles Triangle 26">
            <a:extLst>
              <a:ext uri="{FF2B5EF4-FFF2-40B4-BE49-F238E27FC236}">
                <a16:creationId xmlns:a16="http://schemas.microsoft.com/office/drawing/2014/main" id="{9569B23C-8F45-428A-98E5-26E0EEAB15F1}"/>
              </a:ext>
            </a:extLst>
          </p:cNvPr>
          <p:cNvSpPr/>
          <p:nvPr/>
        </p:nvSpPr>
        <p:spPr>
          <a:xfrm rot="5400000">
            <a:off x="4041356" y="3845863"/>
            <a:ext cx="720000" cy="322636"/>
          </a:xfrm>
          <a:prstGeom prst="triangle">
            <a:avLst/>
          </a:prstGeom>
          <a:solidFill>
            <a:schemeClr val="bg1"/>
          </a:solidFill>
          <a:ln>
            <a:solidFill>
              <a:srgbClr val="2934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2897097-3E18-48E5-820B-671B58315E07}"/>
              </a:ext>
            </a:extLst>
          </p:cNvPr>
          <p:cNvGrpSpPr/>
          <p:nvPr/>
        </p:nvGrpSpPr>
        <p:grpSpPr>
          <a:xfrm>
            <a:off x="3325172" y="1413591"/>
            <a:ext cx="258116" cy="224033"/>
            <a:chOff x="8216900" y="3956050"/>
            <a:chExt cx="361950" cy="330200"/>
          </a:xfrm>
        </p:grpSpPr>
        <p:sp>
          <p:nvSpPr>
            <p:cNvPr id="18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5A59D69D-B425-4BA4-A793-770100970838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Rettangolo 18">
              <a:hlinkClick r:id="rId5" action="ppaction://hlinksldjump"/>
              <a:extLst>
                <a:ext uri="{FF2B5EF4-FFF2-40B4-BE49-F238E27FC236}">
                  <a16:creationId xmlns:a16="http://schemas.microsoft.com/office/drawing/2014/main" id="{764691FB-67D0-4D15-A521-F96A0CEB2994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6B51D62-BB09-46CD-9CF3-64895D2C4DB0}"/>
              </a:ext>
            </a:extLst>
          </p:cNvPr>
          <p:cNvGrpSpPr/>
          <p:nvPr/>
        </p:nvGrpSpPr>
        <p:grpSpPr>
          <a:xfrm>
            <a:off x="2391751" y="2302328"/>
            <a:ext cx="266033" cy="222791"/>
            <a:chOff x="8216900" y="3956050"/>
            <a:chExt cx="361950" cy="330200"/>
          </a:xfrm>
        </p:grpSpPr>
        <p:sp>
          <p:nvSpPr>
            <p:cNvPr id="21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B2DEDD86-F1B3-4C2F-BFD8-7F75170E14B7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Rettangolo 21">
              <a:hlinkClick r:id="rId6" action="ppaction://hlinksldjump"/>
              <a:extLst>
                <a:ext uri="{FF2B5EF4-FFF2-40B4-BE49-F238E27FC236}">
                  <a16:creationId xmlns:a16="http://schemas.microsoft.com/office/drawing/2014/main" id="{99CE51ED-6100-42F0-BEAA-42257C1EB4B4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26DB01FA-40D7-40CB-8421-30C9C428758C}"/>
              </a:ext>
            </a:extLst>
          </p:cNvPr>
          <p:cNvGrpSpPr/>
          <p:nvPr/>
        </p:nvGrpSpPr>
        <p:grpSpPr>
          <a:xfrm>
            <a:off x="2391751" y="3083063"/>
            <a:ext cx="258116" cy="224033"/>
            <a:chOff x="8216900" y="3956050"/>
            <a:chExt cx="361950" cy="330200"/>
          </a:xfrm>
        </p:grpSpPr>
        <p:sp>
          <p:nvSpPr>
            <p:cNvPr id="24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EA1BD865-E4ED-45BF-AAEB-616A9ABF9ADA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Rettangolo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249AF24A-41F8-4D79-97C7-45FFC8075E7F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A5963A6-9F3F-4EEE-9CBD-92EA44D45510}"/>
              </a:ext>
            </a:extLst>
          </p:cNvPr>
          <p:cNvGrpSpPr/>
          <p:nvPr/>
        </p:nvGrpSpPr>
        <p:grpSpPr>
          <a:xfrm>
            <a:off x="2052403" y="3882897"/>
            <a:ext cx="258116" cy="224033"/>
            <a:chOff x="8216900" y="3956050"/>
            <a:chExt cx="361950" cy="330200"/>
          </a:xfrm>
        </p:grpSpPr>
        <p:sp>
          <p:nvSpPr>
            <p:cNvPr id="40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9CF6F9D6-E348-44E7-83BA-161C6D66374E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1" name="Rettangolo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BE9D60AD-94D2-4452-B95B-2C4F6C649203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673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FFA68C1-DA73-4D35-ABC6-5292EDFFFB6A}"/>
              </a:ext>
            </a:extLst>
          </p:cNvPr>
          <p:cNvSpPr txBox="1">
            <a:spLocks/>
          </p:cNvSpPr>
          <p:nvPr/>
        </p:nvSpPr>
        <p:spPr>
          <a:xfrm>
            <a:off x="306552" y="553738"/>
            <a:ext cx="8256557" cy="54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7974" y="1427825"/>
            <a:ext cx="8715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NIACINAMIDE antimicrobial action vs. clindamycin comparable efficacy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2133DEA-D1B8-4845-B18A-1AF1309FE8BE}"/>
              </a:ext>
            </a:extLst>
          </p:cNvPr>
          <p:cNvSpPr/>
          <p:nvPr/>
        </p:nvSpPr>
        <p:spPr>
          <a:xfrm>
            <a:off x="491581" y="2550851"/>
            <a:ext cx="478559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efficacy of the topical 4% nicotinamide and 1% clindamycin gels – study on 76 patients with acne lesions:  both treatments produced statistically similar reductions in acne* </a:t>
            </a:r>
            <a:r>
              <a:rPr lang="it-IT" sz="105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91582" y="4300723"/>
            <a:ext cx="8350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*R. Shalita, Alan &amp; Graham Smith, J &amp; Parish, Lawrence &amp; S. </a:t>
            </a:r>
            <a:r>
              <a:rPr lang="en-US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Sofman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Michael &amp; K. </a:t>
            </a:r>
            <a:r>
              <a:rPr lang="en-US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Chalker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Dan. (1995). Topical </a:t>
            </a:r>
            <a:r>
              <a:rPr lang="en-US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niacinamide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compared with clindamycin gel in the treatment of inflammatory acne vulgaris. International journal of dermatology. 34. 434-7. 10.1111/j.1365-4362.1995.tb04449.x.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E08E83-4085-41E0-830C-6899170CD2FF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EFFECTIVENESS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7829235-B14C-443A-B861-B61504E9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9" y="921"/>
            <a:ext cx="1197429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Schermata 2019-06-13 alle 12.17.4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937" y="1971261"/>
            <a:ext cx="2403418" cy="21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44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>
            <a:extLst>
              <a:ext uri="{FF2B5EF4-FFF2-40B4-BE49-F238E27FC236}">
                <a16:creationId xmlns:a16="http://schemas.microsoft.com/office/drawing/2014/main" id="{064C7208-030F-4F28-9592-86711D483386}"/>
              </a:ext>
            </a:extLst>
          </p:cNvPr>
          <p:cNvGrpSpPr/>
          <p:nvPr/>
        </p:nvGrpSpPr>
        <p:grpSpPr>
          <a:xfrm>
            <a:off x="2666954" y="2247249"/>
            <a:ext cx="3535751" cy="1997373"/>
            <a:chOff x="4907280" y="1040140"/>
            <a:chExt cx="4572000" cy="2569210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B96D0D93-6B7B-48CA-BE75-B112997AC9FA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07280" y="1040140"/>
              <a:ext cx="1676400" cy="256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>
              <a:extLst>
                <a:ext uri="{FF2B5EF4-FFF2-40B4-BE49-F238E27FC236}">
                  <a16:creationId xmlns:a16="http://schemas.microsoft.com/office/drawing/2014/main" id="{8364B3B7-6C78-4EEC-AA43-126AE3D106B5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97650" y="1040140"/>
              <a:ext cx="2881630" cy="2569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ttangolo 9"/>
          <p:cNvSpPr/>
          <p:nvPr/>
        </p:nvSpPr>
        <p:spPr>
          <a:xfrm>
            <a:off x="491582" y="1427825"/>
            <a:ext cx="84723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BAKUCHIOL vs. </a:t>
            </a:r>
            <a:r>
              <a:rPr lang="it-IT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antibiotics</a:t>
            </a:r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comparable</a:t>
            </a:r>
            <a:r>
              <a:rPr lang="it-IT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endParaRPr lang="it-IT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7362D5F-538D-440A-BBBB-DC1FC773E558}"/>
              </a:ext>
            </a:extLst>
          </p:cNvPr>
          <p:cNvSpPr txBox="1">
            <a:spLocks/>
          </p:cNvSpPr>
          <p:nvPr/>
        </p:nvSpPr>
        <p:spPr>
          <a:xfrm>
            <a:off x="209481" y="136446"/>
            <a:ext cx="632194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chemeClr val="tx2"/>
                </a:solidFill>
              </a:rPr>
              <a:t>EFFECTIVENESS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E1A299F-C557-4EF0-A008-6DBE9889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89" y="921"/>
            <a:ext cx="1197429" cy="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4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A8C3D84-88A7-D140-AFAF-A8FE03F3FAB0}"/>
              </a:ext>
            </a:extLst>
          </p:cNvPr>
          <p:cNvSpPr txBox="1">
            <a:spLocks/>
          </p:cNvSpPr>
          <p:nvPr/>
        </p:nvSpPr>
        <p:spPr>
          <a:xfrm>
            <a:off x="335810" y="508395"/>
            <a:ext cx="8472378" cy="55840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  <a:t>PROCEUTIC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  <a:t> MEANS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"/>
              <a:ea typeface="+mj-ea"/>
              <a:cs typeface="Time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706EBB-8F4D-456A-A7AE-C1D95AA60B8B}"/>
              </a:ext>
            </a:extLst>
          </p:cNvPr>
          <p:cNvSpPr txBox="1"/>
          <p:nvPr/>
        </p:nvSpPr>
        <p:spPr>
          <a:xfrm>
            <a:off x="161497" y="1123726"/>
            <a:ext cx="8484768" cy="4517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pro – </a:t>
            </a:r>
            <a:r>
              <a:rPr lang="it-IT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  <a:r>
              <a:rPr lang="it-IT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it-IT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</a:t>
            </a: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417D0436-F103-4C39-8575-C2EB8330F5F0}"/>
              </a:ext>
            </a:extLst>
          </p:cNvPr>
          <p:cNvSpPr/>
          <p:nvPr/>
        </p:nvSpPr>
        <p:spPr>
          <a:xfrm rot="10800000">
            <a:off x="4160036" y="2558389"/>
            <a:ext cx="823929" cy="369207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B81F83-B570-48D5-9791-51CBC9544428}"/>
              </a:ext>
            </a:extLst>
          </p:cNvPr>
          <p:cNvSpPr txBox="1"/>
          <p:nvPr/>
        </p:nvSpPr>
        <p:spPr>
          <a:xfrm>
            <a:off x="2606146" y="1697030"/>
            <a:ext cx="67901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for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0FD5059-8813-4E2D-97C3-7B1EDC589828}"/>
              </a:ext>
            </a:extLst>
          </p:cNvPr>
          <p:cNvSpPr txBox="1"/>
          <p:nvPr/>
        </p:nvSpPr>
        <p:spPr>
          <a:xfrm>
            <a:off x="4022476" y="1984411"/>
            <a:ext cx="8374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/>
              <a:t>positiv</a:t>
            </a:r>
            <a:r>
              <a:rPr lang="en-US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AADAD3-B4D7-4C60-AC8C-CB54A8AA02DF}"/>
              </a:ext>
            </a:extLst>
          </p:cNvPr>
          <p:cNvSpPr txBox="1"/>
          <p:nvPr/>
        </p:nvSpPr>
        <p:spPr>
          <a:xfrm>
            <a:off x="5860810" y="1618095"/>
            <a:ext cx="143394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Ethos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effekt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8CD9EF7-B0F0-4BA3-B30F-358A62DEBF57}"/>
              </a:ext>
            </a:extLst>
          </p:cNvPr>
          <p:cNvCxnSpPr>
            <a:endCxn id="11" idx="0"/>
          </p:cNvCxnSpPr>
          <p:nvPr/>
        </p:nvCxnSpPr>
        <p:spPr>
          <a:xfrm flipH="1">
            <a:off x="2945651" y="1539160"/>
            <a:ext cx="488122" cy="157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7BE0D0D-D577-4D8B-BD67-E60BCAAE527E}"/>
              </a:ext>
            </a:extLst>
          </p:cNvPr>
          <p:cNvCxnSpPr>
            <a:cxnSpLocks/>
          </p:cNvCxnSpPr>
          <p:nvPr/>
        </p:nvCxnSpPr>
        <p:spPr>
          <a:xfrm flipH="1">
            <a:off x="4431033" y="1697030"/>
            <a:ext cx="75653" cy="292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8FB17081-5663-4659-B977-C1E98ECB4AD8}"/>
              </a:ext>
            </a:extLst>
          </p:cNvPr>
          <p:cNvCxnSpPr/>
          <p:nvPr/>
        </p:nvCxnSpPr>
        <p:spPr>
          <a:xfrm>
            <a:off x="5401717" y="1531058"/>
            <a:ext cx="488122" cy="157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0999F6-B101-4A34-B780-3FFD3D9B3C9A}"/>
              </a:ext>
            </a:extLst>
          </p:cNvPr>
          <p:cNvSpPr txBox="1"/>
          <p:nvPr/>
        </p:nvSpPr>
        <p:spPr>
          <a:xfrm>
            <a:off x="1187970" y="3169472"/>
            <a:ext cx="6768071" cy="1345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DERMACEUTICAL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produktlinje med korrekt dermatologisk kriterie : </a:t>
            </a:r>
          </a:p>
          <a:p>
            <a:pPr algn="ctr">
              <a:lnSpc>
                <a:spcPct val="150000"/>
              </a:lnSpc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KOMPATIBEL MED HUDEN</a:t>
            </a:r>
          </a:p>
          <a:p>
            <a:pPr algn="ctr">
              <a:lnSpc>
                <a:spcPct val="150000"/>
              </a:lnSpc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INGREDIENSER MED HØY KONSENTRASJON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3" grpId="0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3596" y="1861902"/>
            <a:ext cx="5216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THE PURITY SYSTEM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36210" y="2949886"/>
            <a:ext cx="8498083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PURITY HERBAL PEELING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PROFESSIONAL TREATMENT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169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408586" y="1045878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BIOLINE JATÒ TREATMENTS</a:t>
                      </a:r>
                      <a:endParaRPr lang="it-IT" sz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ONLY</a:t>
                      </a:r>
                      <a:r>
                        <a:rPr lang="it-IT" sz="12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PROCEUTIC TREATMENTS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STEP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predisposing</a:t>
                      </a:r>
                      <a:r>
                        <a:rPr lang="it-IT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the treatment 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performed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STEP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treatment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specific</a:t>
                      </a:r>
                      <a:r>
                        <a:rPr lang="it-IT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treatment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STEP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enhance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</a:t>
                      </a:r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prolong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the</a:t>
                      </a:r>
                      <a:r>
                        <a:rPr lang="it-IT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baseline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results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not</a:t>
                      </a:r>
                      <a:r>
                        <a:rPr lang="it-IT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2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performed</a:t>
                      </a:r>
                      <a:endParaRPr lang="it-IT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88268" y="3461246"/>
            <a:ext cx="8114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In the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PROCEUTIC 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professional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treatments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steps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1 and 3 of </a:t>
            </a: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</a:rPr>
              <a:t>BIOLINE JATO ® SYSTEM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perfomed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the massage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tecniques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required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because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they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could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create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redness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heating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improve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cutaneous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sensibility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05051" y="227675"/>
            <a:ext cx="655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chemeClr val="tx2"/>
                </a:solidFill>
              </a:rPr>
              <a:t>BIOLINE JATÒ ® SYSTEM</a:t>
            </a:r>
          </a:p>
        </p:txBody>
      </p:sp>
    </p:spTree>
    <p:extLst>
      <p:ext uri="{BB962C8B-B14F-4D97-AF65-F5344CB8AC3E}">
        <p14:creationId xmlns:p14="http://schemas.microsoft.com/office/powerpoint/2010/main" val="5287725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654" y="0"/>
            <a:ext cx="1865086" cy="124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26" descr="Schermata 2019-06-13 alle 12.04.5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71958" cy="1893098"/>
          </a:xfrm>
          <a:prstGeom prst="rect">
            <a:avLst/>
          </a:prstGeom>
        </p:spPr>
      </p:pic>
      <p:pic>
        <p:nvPicPr>
          <p:cNvPr id="4" name="Immagine 3" descr="Schermata 2019-06-13 alle 12.25.0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383" y="1292087"/>
            <a:ext cx="5739009" cy="2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6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DC49B4-982B-754F-9812-5170FE4F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894" y="3121538"/>
            <a:ext cx="23809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200 ml bottle</a:t>
            </a: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Gentle cleansing gel, perfect for cleansing the skin deep down,…"/>
          <p:cNvSpPr txBox="1"/>
          <p:nvPr/>
        </p:nvSpPr>
        <p:spPr>
          <a:xfrm>
            <a:off x="384480" y="2176611"/>
            <a:ext cx="3601350" cy="120032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Purifying 2-in-1 facial cleanser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Enriched with hydrogen peroxide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 for impure, oily and hyperkeratotic skin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DC49B4-982B-754F-9812-5170FE4F7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80" y="1265203"/>
            <a:ext cx="27854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OXI-GEL </a:t>
            </a:r>
          </a:p>
          <a:p>
            <a:pPr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DUAL ACTION CLEANSER</a:t>
            </a:r>
          </a:p>
          <a:p>
            <a:pPr algn="ctr" eaLnBrk="1" hangingPunct="1">
              <a:defRPr/>
            </a:pPr>
            <a:endParaRPr lang="it-IT" sz="1400" dirty="0">
              <a:solidFill>
                <a:srgbClr val="70707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56930" y="2299628"/>
            <a:ext cx="2457800" cy="698115"/>
          </a:xfrm>
          <a:prstGeom prst="rect">
            <a:avLst/>
          </a:prstGeom>
          <a:noFill/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it-IT" sz="9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95699" y="3507563"/>
            <a:ext cx="2985299" cy="634669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Hydrogen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peroxide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Hamamelis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Arnica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Burdock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Lemon,</a:t>
            </a:r>
          </a:p>
          <a:p>
            <a:pPr lvl="0" algn="ctr">
              <a:defRPr/>
            </a:pP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Bitter Orange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distilled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water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7BEFCB5-C37C-6941-AD3A-EC4102284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745" y="237749"/>
            <a:ext cx="958514" cy="285766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128" y="921"/>
            <a:ext cx="1139873" cy="75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536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D32DF9-464D-8843-AE3A-588CCB82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065" y="1870155"/>
            <a:ext cx="36992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dirty="0" err="1">
                <a:latin typeface="Verdana" panose="020B0604030504040204" pitchFamily="34" charset="0"/>
                <a:cs typeface="Tahoma" pitchFamily="34" charset="0"/>
              </a:rPr>
              <a:t>Apply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it-IT" sz="1200" b="1" dirty="0">
                <a:latin typeface="Verdana" panose="020B0604030504040204" pitchFamily="34" charset="0"/>
                <a:cs typeface="Tahoma" pitchFamily="34" charset="0"/>
              </a:rPr>
              <a:t>CLEAN BIOTIC 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FACE&amp;EYES DELICATE CLEANSER 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on a damp cotton pad and remove the make-up from the eyes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.</a:t>
            </a:r>
            <a:br>
              <a:rPr lang="it-IT" sz="1200" dirty="0">
                <a:latin typeface="Verdana" panose="020B0604030504040204" pitchFamily="34" charset="0"/>
                <a:cs typeface="Tahoma" pitchFamily="34" charset="0"/>
              </a:rPr>
            </a:b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dirty="0" err="1">
                <a:latin typeface="Verdana" panose="020B0604030504040204" pitchFamily="34" charset="0"/>
                <a:cs typeface="Tahoma" pitchFamily="34" charset="0"/>
              </a:rPr>
              <a:t>Apply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</a:t>
            </a:r>
            <a:r>
              <a:rPr lang="it-IT" sz="1200" b="1" dirty="0">
                <a:latin typeface="Verdana" panose="020B0604030504040204" pitchFamily="34" charset="0"/>
                <a:cs typeface="Tahoma" pitchFamily="34" charset="0"/>
              </a:rPr>
              <a:t>OXI-GEL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DUAL ACTION CLEANSER on 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face, neck and 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décolleté 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and massage it with damp fingertips. </a:t>
            </a:r>
          </a:p>
          <a:p>
            <a:pPr>
              <a:defRPr/>
            </a:pPr>
            <a:endParaRPr lang="en-US" sz="12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Remove with cotton gloves. </a:t>
            </a: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5F70B489-883D-004F-B8BF-C0A4B15B6E60}"/>
              </a:ext>
            </a:extLst>
          </p:cNvPr>
          <p:cNvCxnSpPr/>
          <p:nvPr/>
        </p:nvCxnSpPr>
        <p:spPr>
          <a:xfrm>
            <a:off x="4573459" y="1413839"/>
            <a:ext cx="0" cy="2710435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327963" y="1630284"/>
            <a:ext cx="2219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sz="1200" b="1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CLEAN BIOTIC</a:t>
            </a:r>
          </a:p>
          <a:p>
            <a:pPr lvl="0">
              <a:defRPr/>
            </a:pPr>
            <a:r>
              <a:rPr lang="it-IT" sz="1200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FACE&amp;EYES</a:t>
            </a:r>
          </a:p>
          <a:p>
            <a:pPr lvl="0">
              <a:defRPr/>
            </a:pPr>
            <a:r>
              <a:rPr lang="it-IT" sz="1200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DELICATE CLEANSER</a:t>
            </a:r>
          </a:p>
        </p:txBody>
      </p:sp>
      <p:sp>
        <p:nvSpPr>
          <p:cNvPr id="5" name="Rettangolo 4"/>
          <p:cNvSpPr/>
          <p:nvPr/>
        </p:nvSpPr>
        <p:spPr>
          <a:xfrm>
            <a:off x="2327962" y="3149383"/>
            <a:ext cx="2161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b="1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OXI-GEL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it-IT" sz="1200" dirty="0"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rPr>
              <a:t>DUAL ACTION CLEANSER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12" y="1084025"/>
            <a:ext cx="1313653" cy="15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92" y="2867587"/>
            <a:ext cx="1540565" cy="153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315" y="921"/>
            <a:ext cx="1165686" cy="7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08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F6C44537-1BD2-43DA-8027-F6627DD5C6A0}"/>
              </a:ext>
            </a:extLst>
          </p:cNvPr>
          <p:cNvGrpSpPr/>
          <p:nvPr/>
        </p:nvGrpSpPr>
        <p:grpSpPr>
          <a:xfrm>
            <a:off x="353845" y="1443845"/>
            <a:ext cx="4124890" cy="3075896"/>
            <a:chOff x="156510" y="2086300"/>
            <a:chExt cx="4124890" cy="3075896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7E35326-2237-BA4F-8FB4-5ACFFFC14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10" y="2746150"/>
              <a:ext cx="1864789" cy="2416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9 HERBS POWDER</a:t>
              </a:r>
            </a:p>
            <a:p>
              <a:pPr algn="ctr">
                <a:defRPr/>
              </a:pPr>
              <a:r>
                <a:rPr lang="it-IT" sz="1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DUAL ACTION EXFOLIATOR</a:t>
              </a: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just"/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Willow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extract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Red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vine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extract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Horsetail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Spirulina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Seaweed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Red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Clover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Chamomile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Marigold, Aloe vera,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Ribwort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Plantain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Papain</a:t>
              </a: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10x10 g single-dose sachets</a:t>
              </a: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9AC4A8B9-4576-42D7-BCEC-00C93EDD5F8E}"/>
                </a:ext>
              </a:extLst>
            </p:cNvPr>
            <p:cNvSpPr/>
            <p:nvPr/>
          </p:nvSpPr>
          <p:spPr>
            <a:xfrm>
              <a:off x="646034" y="2086300"/>
              <a:ext cx="2803973" cy="338554"/>
            </a:xfrm>
            <a:prstGeom prst="rect">
              <a:avLst/>
            </a:prstGeom>
            <a:ln>
              <a:solidFill>
                <a:srgbClr val="000062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6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PURITY HERBAL PEELING</a:t>
              </a:r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674DFBF-8D63-440E-B3A4-FBBE5CA77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758" y="2746150"/>
              <a:ext cx="1957642" cy="2200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4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α</a:t>
              </a:r>
              <a:r>
                <a:rPr lang="it-IT" sz="14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it-IT" sz="1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&amp; </a:t>
              </a:r>
              <a:r>
                <a:rPr lang="el-GR" sz="14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β</a:t>
              </a:r>
              <a:r>
                <a:rPr lang="it-IT" sz="12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PEEL</a:t>
              </a:r>
              <a:endParaRPr lang="it-I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it-IT" sz="1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EXFOLIATING</a:t>
              </a:r>
            </a:p>
            <a:p>
              <a:pPr algn="ctr">
                <a:defRPr/>
              </a:pPr>
              <a:r>
                <a:rPr lang="it-IT" sz="1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BOOSTER GEL </a:t>
              </a: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AHA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Complex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8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(glycolic19%, citric1,5%, </a:t>
              </a:r>
              <a:r>
                <a:rPr lang="it-IT" sz="8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malic</a:t>
              </a:r>
              <a:r>
                <a:rPr lang="it-IT" sz="8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0,6% , </a:t>
              </a:r>
              <a:r>
                <a:rPr lang="it-IT" sz="8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mandelic</a:t>
              </a:r>
              <a:r>
                <a:rPr lang="it-IT" sz="8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0,6%, </a:t>
              </a:r>
              <a:r>
                <a:rPr lang="it-IT" sz="8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tartaric</a:t>
              </a:r>
              <a:r>
                <a:rPr lang="it-IT" sz="8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0,6%, </a:t>
              </a:r>
              <a:r>
                <a:rPr lang="it-IT" sz="8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lattic</a:t>
              </a:r>
              <a:r>
                <a:rPr lang="it-IT" sz="8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5,5%),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Sodium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salicylate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     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1%, </a:t>
              </a:r>
              <a:r>
                <a:rPr lang="it-IT" sz="9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Azelaic</a:t>
              </a:r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Acid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it-IT" sz="900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Pantenol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</a:t>
              </a:r>
            </a:p>
            <a:p>
              <a:pPr algn="just"/>
              <a:r>
                <a:rPr lang="it-IT" sz="9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EGCG</a:t>
              </a:r>
              <a:r>
                <a:rPr lang="it-IT" sz="9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just"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it-IT" sz="10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AHA-BHA 30% - </a:t>
              </a:r>
              <a:r>
                <a:rPr lang="it-IT" sz="1000" b="1" dirty="0" err="1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pH</a:t>
              </a:r>
              <a:r>
                <a:rPr lang="it-IT" sz="1000" b="1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itchFamily="18" charset="0"/>
                </a:rPr>
                <a:t> 3</a:t>
              </a:r>
            </a:p>
            <a:p>
              <a:pPr eaLnBrk="1" hangingPunct="1">
                <a:defRPr/>
              </a:pPr>
              <a:endParaRPr lang="it-IT" sz="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13AA7979-3C27-409F-B1D1-32DED9E1BA38}"/>
                </a:ext>
              </a:extLst>
            </p:cNvPr>
            <p:cNvGrpSpPr/>
            <p:nvPr/>
          </p:nvGrpSpPr>
          <p:grpSpPr>
            <a:xfrm>
              <a:off x="757989" y="2432810"/>
              <a:ext cx="2556000" cy="274538"/>
              <a:chOff x="757989" y="2432810"/>
              <a:chExt cx="2556000" cy="274538"/>
            </a:xfrm>
          </p:grpSpPr>
          <p:cxnSp>
            <p:nvCxnSpPr>
              <p:cNvPr id="5" name="Connettore diritto 4">
                <a:extLst>
                  <a:ext uri="{FF2B5EF4-FFF2-40B4-BE49-F238E27FC236}">
                    <a16:creationId xmlns:a16="http://schemas.microsoft.com/office/drawing/2014/main" id="{4245F58D-BE3C-483F-AA98-1263BA2AC8A5}"/>
                  </a:ext>
                </a:extLst>
              </p:cNvPr>
              <p:cNvCxnSpPr/>
              <p:nvPr/>
            </p:nvCxnSpPr>
            <p:spPr>
              <a:xfrm>
                <a:off x="757989" y="2571750"/>
                <a:ext cx="2556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60B1D937-B699-4519-8E28-EBB787B0FD0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2878" y="2635348"/>
                <a:ext cx="144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6A063A16-3A12-42DA-85F2-C76695D4EE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30579" y="2635348"/>
                <a:ext cx="144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0FEDC412-A70F-4A65-A827-EBEE849FDCD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49299" y="2504810"/>
                <a:ext cx="144000" cy="0"/>
              </a:xfrm>
              <a:prstGeom prst="line">
                <a:avLst/>
              </a:prstGeom>
              <a:ln>
                <a:solidFill>
                  <a:srgbClr val="00006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Gentle cleansing gel, perfect for cleansing the skin deep down,…"/>
          <p:cNvSpPr txBox="1"/>
          <p:nvPr/>
        </p:nvSpPr>
        <p:spPr>
          <a:xfrm>
            <a:off x="4747482" y="459401"/>
            <a:ext cx="4082412" cy="19389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 HERBS POWDER</a:t>
            </a:r>
          </a:p>
          <a:p>
            <a:pPr algn="just"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DUAL ACTION</a:t>
            </a:r>
          </a:p>
          <a:p>
            <a:pPr algn="just"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EXFOLIATOR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selection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nine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herbs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extract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stimulates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epidermal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regeneration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purifies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depth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cutaneus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imperfections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Gentle cleansing gel, perfect for cleansing the skin deep down,…"/>
          <p:cNvSpPr txBox="1"/>
          <p:nvPr/>
        </p:nvSpPr>
        <p:spPr>
          <a:xfrm>
            <a:off x="4747482" y="2500667"/>
            <a:ext cx="4082411" cy="23083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/>
            </a:pPr>
            <a:r>
              <a: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α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l-GR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β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PEEL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EXFOLIATING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BOOSTER GEL</a:t>
            </a:r>
          </a:p>
          <a:p>
            <a:pPr>
              <a:defRPr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balanced combination of alpha and beta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hydroxy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acids  with an exfoliating and normalizing action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boosts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epidemal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renewal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texture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complexion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36305" y="4311081"/>
            <a:ext cx="17411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10x15 ml single-dose vials</a:t>
            </a:r>
            <a:endParaRPr lang="it-IT" sz="9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7427" y="921"/>
            <a:ext cx="1146574" cy="76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proceutic 9 herbs box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16" y="205248"/>
            <a:ext cx="3550635" cy="1326944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D1584095-4E5E-48B7-9139-6A0561F97A87}"/>
              </a:ext>
            </a:extLst>
          </p:cNvPr>
          <p:cNvGrpSpPr/>
          <p:nvPr/>
        </p:nvGrpSpPr>
        <p:grpSpPr>
          <a:xfrm>
            <a:off x="3820752" y="3393180"/>
            <a:ext cx="183200" cy="153195"/>
            <a:chOff x="8216900" y="3956050"/>
            <a:chExt cx="361950" cy="330200"/>
          </a:xfrm>
        </p:grpSpPr>
        <p:sp>
          <p:nvSpPr>
            <p:cNvPr id="18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8B7D2AE3-F720-4B1F-A632-EE51010EB1F9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Rettangolo 18">
              <a:hlinkClick r:id="rId5" action="ppaction://hlinksldjump"/>
              <a:extLst>
                <a:ext uri="{FF2B5EF4-FFF2-40B4-BE49-F238E27FC236}">
                  <a16:creationId xmlns:a16="http://schemas.microsoft.com/office/drawing/2014/main" id="{F26A6ED2-0581-4228-92CF-941EE7BBCA8E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365F9F9B-CC7C-43AF-964E-EFA2CB2A6A0A}"/>
              </a:ext>
            </a:extLst>
          </p:cNvPr>
          <p:cNvGrpSpPr/>
          <p:nvPr/>
        </p:nvGrpSpPr>
        <p:grpSpPr>
          <a:xfrm>
            <a:off x="3005885" y="3672260"/>
            <a:ext cx="183200" cy="153195"/>
            <a:chOff x="8216899" y="3956055"/>
            <a:chExt cx="361950" cy="330200"/>
          </a:xfrm>
        </p:grpSpPr>
        <p:sp>
          <p:nvSpPr>
            <p:cNvPr id="29" name="Pentagono 9">
              <a:hlinkClick r:id="rId4" action="ppaction://hlinksldjump"/>
              <a:extLst>
                <a:ext uri="{FF2B5EF4-FFF2-40B4-BE49-F238E27FC236}">
                  <a16:creationId xmlns:a16="http://schemas.microsoft.com/office/drawing/2014/main" id="{53114C1B-335D-45EE-A27D-3A02C3F1D9BA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Rettangolo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D80ABD54-6121-4E85-A55B-3702D2231A58}"/>
                </a:ext>
              </a:extLst>
            </p:cNvPr>
            <p:cNvSpPr/>
            <p:nvPr/>
          </p:nvSpPr>
          <p:spPr>
            <a:xfrm>
              <a:off x="8216899" y="3956055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3123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6984C52-BCB5-2249-BAC8-10106B4B4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409" y="821571"/>
            <a:ext cx="3848897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Pour the two products into a bowl and mix them with a spatula until obtain a creamy consistency.</a:t>
            </a:r>
          </a:p>
          <a:p>
            <a:pPr algn="just">
              <a:defRPr/>
            </a:pPr>
            <a:r>
              <a:rPr lang="en-US" sz="1200" dirty="0">
                <a:solidFill>
                  <a:srgbClr val="FF0000"/>
                </a:solidFill>
                <a:latin typeface="Verdana" panose="020B0604030504040204" pitchFamily="34" charset="0"/>
                <a:cs typeface="Tahoma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Cover the eyes with cotton pads soaked in water and apply the mixture evenly on the face and neck using gloves. </a:t>
            </a: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cs typeface="Tahoma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To improve the exfoliating action, massage with damp hands using circular movements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.</a:t>
            </a:r>
          </a:p>
          <a:p>
            <a:pPr algn="just">
              <a:defRPr/>
            </a:pPr>
            <a:endParaRPr lang="it-IT" altLang="ja-JP" u="sng" dirty="0">
              <a:latin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939" y="1580360"/>
            <a:ext cx="2086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HERBS POWDER</a:t>
            </a:r>
          </a:p>
          <a:p>
            <a:r>
              <a:rPr lang="it-IT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DUAL ACTION EXFOLIATOR</a:t>
            </a:r>
          </a:p>
          <a:p>
            <a:endParaRPr lang="it-IT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FFAE139-DC53-2E4C-90AD-D90E7317F05F}"/>
              </a:ext>
            </a:extLst>
          </p:cNvPr>
          <p:cNvCxnSpPr/>
          <p:nvPr/>
        </p:nvCxnSpPr>
        <p:spPr>
          <a:xfrm>
            <a:off x="4573459" y="691035"/>
            <a:ext cx="0" cy="3943786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310939" y="3046515"/>
            <a:ext cx="214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 &amp; β PEEL</a:t>
            </a:r>
          </a:p>
          <a:p>
            <a:pPr>
              <a:defRPr/>
            </a:pP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EXFOLIATING BOOSTER GEL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0" b="3090"/>
          <a:stretch/>
        </p:blipFill>
        <p:spPr bwMode="auto">
          <a:xfrm>
            <a:off x="395875" y="1580360"/>
            <a:ext cx="1525835" cy="20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2886567" y="2257123"/>
            <a:ext cx="573215" cy="522144"/>
            <a:chOff x="3016136" y="2257123"/>
            <a:chExt cx="573215" cy="522144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3302744" y="2257123"/>
              <a:ext cx="0" cy="52214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flipH="1">
              <a:off x="3016136" y="2518195"/>
              <a:ext cx="57321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87149"/>
              </p:ext>
            </p:extLst>
          </p:nvPr>
        </p:nvGraphicFramePr>
        <p:xfrm>
          <a:off x="4808857" y="2489650"/>
          <a:ext cx="4064000" cy="15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SKIN TYPE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SETTING TIME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Impure, seborrheic,</a:t>
                      </a:r>
                      <a:r>
                        <a:rPr lang="en-US" sz="105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acne prone, thin and hypersensitive skin</a:t>
                      </a:r>
                      <a:endParaRPr lang="it-IT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– 10 </a:t>
                      </a:r>
                    </a:p>
                    <a:p>
                      <a:pPr algn="ctr"/>
                      <a:r>
                        <a:rPr lang="it-IT" sz="105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MINUTES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5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Impure, seborrheic, acne prone, thick and not sensitive</a:t>
                      </a:r>
                      <a:r>
                        <a:rPr lang="en-US" sz="105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– 15 </a:t>
                      </a:r>
                    </a:p>
                    <a:p>
                      <a:pPr algn="ctr"/>
                      <a:r>
                        <a:rPr lang="it-IT" sz="105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MINUTES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275" y="921"/>
            <a:ext cx="1151726" cy="7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0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231427C-EC51-B548-8D9A-E93472EA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241" y="475701"/>
            <a:ext cx="1174834" cy="2703701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75AD3D6-4BAB-48EE-9538-57FFAC94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711" y="2979843"/>
            <a:ext cx="2585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150 ml bottle</a:t>
            </a: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Gentle cleansing gel, perfect for cleansing the skin deep down,…"/>
          <p:cNvSpPr txBox="1"/>
          <p:nvPr/>
        </p:nvSpPr>
        <p:spPr>
          <a:xfrm>
            <a:off x="566012" y="1813018"/>
            <a:ext cx="4124859" cy="17170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neutralizes acids, rebalances the pH and deeply cleanses the skin </a:t>
            </a: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</a:t>
            </a: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9)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gently</a:t>
            </a: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removes</a:t>
            </a: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excess</a:t>
            </a:r>
            <a:r>
              <a:rPr lang="it-IT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oilyness</a:t>
            </a: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fresh and creamy texture gives an instant  relief feeling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 for impure, seborrheic and acne prone skin</a:t>
            </a: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75AD3D6-4BAB-48EE-9538-57FFAC941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" y="799173"/>
            <a:ext cx="258588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PURITY PEELING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NEUTRALIZING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CREAM</a:t>
            </a:r>
          </a:p>
          <a:p>
            <a:pPr algn="ctr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573004" y="3379953"/>
            <a:ext cx="2985299" cy="808395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Shea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Butter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Distilled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water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Hamamelis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Jojoba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Rice and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hemp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Capriloil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Glycine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248" y="921"/>
            <a:ext cx="1181753" cy="7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9439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8CF58BE-4FF2-0347-AF18-1233D1A3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503" y="2112121"/>
            <a:ext cx="40935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dirty="0" err="1">
                <a:latin typeface="Verdana" panose="020B0604030504040204" pitchFamily="34" charset="0"/>
                <a:cs typeface="Tahoma" pitchFamily="34" charset="0"/>
              </a:rPr>
              <a:t>Apply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4 ml </a:t>
            </a:r>
            <a:r>
              <a:rPr lang="it-IT" sz="1200" dirty="0" err="1">
                <a:latin typeface="Verdana" panose="020B0604030504040204" pitchFamily="34" charset="0"/>
                <a:cs typeface="Tahoma" pitchFamily="34" charset="0"/>
              </a:rPr>
              <a:t>directly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on the </a:t>
            </a:r>
            <a:r>
              <a:rPr lang="it-IT" sz="1200" dirty="0" err="1">
                <a:latin typeface="Verdana" panose="020B0604030504040204" pitchFamily="34" charset="0"/>
                <a:cs typeface="Tahoma" pitchFamily="34" charset="0"/>
              </a:rPr>
              <a:t>mixture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and </a:t>
            </a: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massage for a few minutes with circular movements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.</a:t>
            </a:r>
          </a:p>
          <a:p>
            <a:pPr>
              <a:defRPr/>
            </a:pP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Verdana" panose="020B0604030504040204" pitchFamily="34" charset="0"/>
                <a:cs typeface="Tahoma" pitchFamily="34" charset="0"/>
              </a:rPr>
              <a:t>Remove any excess product with a spatula and then with cotton gloves</a:t>
            </a:r>
            <a:r>
              <a:rPr lang="it-IT" sz="1200" dirty="0">
                <a:latin typeface="Verdana" panose="020B0604030504040204" pitchFamily="34" charset="0"/>
                <a:cs typeface="Tahoma" pitchFamily="34" charset="0"/>
              </a:rPr>
              <a:t>. </a:t>
            </a:r>
            <a:endParaRPr lang="it-IT" sz="1200" dirty="0">
              <a:solidFill>
                <a:srgbClr val="00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991" y="2200297"/>
            <a:ext cx="2360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  <a:t>AFTER PURITY PEELING</a:t>
            </a:r>
            <a:b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it-IT" altLang="en-US" sz="1200" dirty="0">
                <a:latin typeface="Verdana" panose="020B0604030504040204" pitchFamily="34" charset="0"/>
                <a:cs typeface="Verdana" panose="020B0604030504040204" pitchFamily="34" charset="0"/>
              </a:rPr>
              <a:t>NEUTRALIZING </a:t>
            </a:r>
          </a:p>
          <a:p>
            <a:r>
              <a:rPr lang="it-IT" altLang="en-US" sz="1200" dirty="0">
                <a:latin typeface="Verdana" panose="020B0604030504040204" pitchFamily="34" charset="0"/>
                <a:cs typeface="Verdana" panose="020B0604030504040204" pitchFamily="34" charset="0"/>
              </a:rPr>
              <a:t>CREAM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AEE5D137-C22E-AE41-AF99-B1D3C3234EE2}"/>
              </a:ext>
            </a:extLst>
          </p:cNvPr>
          <p:cNvCxnSpPr/>
          <p:nvPr/>
        </p:nvCxnSpPr>
        <p:spPr>
          <a:xfrm>
            <a:off x="4573459" y="1349271"/>
            <a:ext cx="0" cy="2710435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05" y="595299"/>
            <a:ext cx="1568586" cy="17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9" t="3456" r="5091" b="3597"/>
          <a:stretch/>
        </p:blipFill>
        <p:spPr bwMode="auto">
          <a:xfrm>
            <a:off x="225025" y="2389119"/>
            <a:ext cx="1853921" cy="169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454" y="0"/>
            <a:ext cx="1214546" cy="80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584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83" y="2982210"/>
            <a:ext cx="2880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150 ml bottle</a:t>
            </a: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35" y="1188504"/>
            <a:ext cx="288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SOS RECOVERY</a:t>
            </a:r>
          </a:p>
          <a:p>
            <a:pPr eaLnBrk="1" hangingPunct="1"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CREAM</a:t>
            </a: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Gentle cleansing gel, perfect for cleansing the skin deep down,…"/>
          <p:cNvSpPr txBox="1"/>
          <p:nvPr/>
        </p:nvSpPr>
        <p:spPr>
          <a:xfrm>
            <a:off x="329614" y="1795310"/>
            <a:ext cx="4791025" cy="246213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234000" rIns="216000" bIns="234000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Facial formula with high tolerability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Promotes the repair of fragile skin after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dermo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-aesthetic treatments such as laser and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peels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Comfortable 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-restoring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it creates a barrier on the surface of the skin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protects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microbiome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maintains an optimum level of hydration</a:t>
            </a:r>
            <a:endParaRPr lang="it-IT" sz="11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423734" y="3362592"/>
            <a:ext cx="2985299" cy="983789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Dipotassium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glycyrrhizate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Centella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Marigold,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r>
              <a:rPr lang="it-IT" sz="9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Bisabolol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Olive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unsaponifiables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M.W.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Hyaluronic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E, </a:t>
            </a:r>
            <a:r>
              <a:rPr lang="it-IT" sz="9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9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 2.0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B1DC13-989B-3C46-A8DB-DC3F100FD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98" y="495532"/>
            <a:ext cx="1243247" cy="248667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275" y="0"/>
            <a:ext cx="1151725" cy="7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2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C728830-C6AC-4E67-A4E1-6EF9E3BFF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566057"/>
            <a:ext cx="9141291" cy="4579252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DB2237A-1378-F848-8791-C182BCA634DC}"/>
              </a:ext>
            </a:extLst>
          </p:cNvPr>
          <p:cNvSpPr txBox="1">
            <a:spLocks/>
          </p:cNvSpPr>
          <p:nvPr/>
        </p:nvSpPr>
        <p:spPr>
          <a:xfrm>
            <a:off x="2709" y="0"/>
            <a:ext cx="9138582" cy="12627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 algn="ctr"/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PROCEUTIC: ABOVE AESTHETICS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nytt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perspektiv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innen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dermaceuticals</a:t>
            </a: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både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hudpleiere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supplement for </a:t>
            </a:r>
            <a:r>
              <a:rPr lang="en-US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medisinske</a:t>
            </a: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behandlinger</a:t>
            </a:r>
            <a:endParaRPr lang="en-US" sz="20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154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2">
            <a:extLst>
              <a:ext uri="{FF2B5EF4-FFF2-40B4-BE49-F238E27FC236}">
                <a16:creationId xmlns:a16="http://schemas.microsoft.com/office/drawing/2014/main" id="{B6E71C84-A6B7-8240-89F9-431D04AE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887" y="2466064"/>
            <a:ext cx="1547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  <a:t>SOS RECOVERY</a:t>
            </a:r>
          </a:p>
          <a:p>
            <a:r>
              <a:rPr lang="it-IT" altLang="en-US" sz="1200" dirty="0">
                <a:latin typeface="Verdana" panose="020B0604030504040204" pitchFamily="34" charset="0"/>
                <a:cs typeface="Verdana" panose="020B0604030504040204" pitchFamily="34" charset="0"/>
              </a:rPr>
              <a:t>CREAM</a:t>
            </a:r>
          </a:p>
          <a:p>
            <a:endParaRPr lang="it-IT" altLang="en-US" sz="12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BCCCEBAC-C908-3D45-B413-CAB5C8490684}"/>
              </a:ext>
            </a:extLst>
          </p:cNvPr>
          <p:cNvCxnSpPr/>
          <p:nvPr/>
        </p:nvCxnSpPr>
        <p:spPr>
          <a:xfrm>
            <a:off x="4560958" y="1387845"/>
            <a:ext cx="0" cy="2710435"/>
          </a:xfrm>
          <a:prstGeom prst="line">
            <a:avLst/>
          </a:prstGeom>
          <a:ln>
            <a:solidFill>
              <a:srgbClr val="27324A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74" y="1609724"/>
            <a:ext cx="15224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A378AC8-CB20-E24B-8F9A-28372E614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457" y="1927873"/>
            <a:ext cx="3886200" cy="144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Using a brush apply 5 ml of </a:t>
            </a:r>
            <a:r>
              <a:rPr lang="it-IT" altLang="en-US" sz="1200" b="1" dirty="0">
                <a:latin typeface="Verdana" panose="020B0604030504040204" pitchFamily="34" charset="0"/>
                <a:cs typeface="Verdana" panose="020B0604030504040204" pitchFamily="34" charset="0"/>
              </a:rPr>
              <a:t>SOS RECOVERY </a:t>
            </a:r>
            <a:r>
              <a:rPr lang="it-IT" altLang="en-US" sz="1200" dirty="0">
                <a:latin typeface="Verdana" panose="020B0604030504040204" pitchFamily="34" charset="0"/>
                <a:cs typeface="Verdana" panose="020B0604030504040204" pitchFamily="34" charset="0"/>
              </a:rPr>
              <a:t>CREAM </a:t>
            </a: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on face, neck and décolleté.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cs typeface="Times New Roman" pitchFamily="18" charset="0"/>
              </a:rPr>
              <a:t>Leave on for 5 minutes and then massage until absorbed.</a:t>
            </a:r>
            <a:endParaRPr lang="it-IT" sz="1200" dirty="0">
              <a:latin typeface="Verdana" panose="020B0604030504040204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it-IT" sz="1200" dirty="0">
              <a:latin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188" y="921"/>
            <a:ext cx="1160813" cy="7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578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181" y="1200428"/>
            <a:ext cx="3995057" cy="30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6730" y="324338"/>
            <a:ext cx="620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The new </a:t>
            </a:r>
            <a:r>
              <a:rPr lang="it-IT" sz="2400" dirty="0" err="1">
                <a:latin typeface="Times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accessory</a:t>
            </a:r>
            <a:r>
              <a:rPr lang="it-IT" sz="2400" dirty="0">
                <a:latin typeface="Times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4428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3596" y="1861902"/>
            <a:ext cx="52168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THE PURITY SYSTEM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2957" y="2911825"/>
            <a:ext cx="8498083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HOMECARE 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PRODUCTS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969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9-06-13 alle 12.04.5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71958" cy="189309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4142" y="0"/>
            <a:ext cx="1958248" cy="13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clean biotic det 100ml group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819" y="1790266"/>
            <a:ext cx="1583629" cy="2196356"/>
          </a:xfrm>
          <a:prstGeom prst="rect">
            <a:avLst/>
          </a:prstGeom>
        </p:spPr>
      </p:pic>
      <p:pic>
        <p:nvPicPr>
          <p:cNvPr id="7" name="Immagine 6" descr="oxi-gel 100ml group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535" y="1722708"/>
            <a:ext cx="1591302" cy="2263914"/>
          </a:xfrm>
          <a:prstGeom prst="rect">
            <a:avLst/>
          </a:prstGeom>
        </p:spPr>
      </p:pic>
      <p:pic>
        <p:nvPicPr>
          <p:cNvPr id="8" name="Immagine 7" descr="sos recovery crema 50 ml group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4354" y="1667274"/>
            <a:ext cx="1370710" cy="2429566"/>
          </a:xfrm>
          <a:prstGeom prst="rect">
            <a:avLst/>
          </a:prstGeom>
        </p:spPr>
      </p:pic>
      <p:pic>
        <p:nvPicPr>
          <p:cNvPr id="9" name="Immagine 8" descr="purity action siero 15 ml_group_EN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837" y="2136622"/>
            <a:ext cx="1484516" cy="1960218"/>
          </a:xfrm>
          <a:prstGeom prst="rect">
            <a:avLst/>
          </a:prstGeom>
        </p:spPr>
      </p:pic>
      <p:pic>
        <p:nvPicPr>
          <p:cNvPr id="10" name="Immagine 9" descr="purity crema 50 ml_group_EN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1353" y="1658198"/>
            <a:ext cx="1287039" cy="23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811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1724327-C2FB-45ED-BC1B-DADA63A7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15" y="646971"/>
            <a:ext cx="419458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CLEAN BIOTIC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FACE&amp;EYES DELICATE CLEANSER</a:t>
            </a:r>
          </a:p>
        </p:txBody>
      </p:sp>
      <p:sp>
        <p:nvSpPr>
          <p:cNvPr id="3" name="Rettangolo 2"/>
          <p:cNvSpPr/>
          <p:nvPr/>
        </p:nvSpPr>
        <p:spPr>
          <a:xfrm>
            <a:off x="6046144" y="3692672"/>
            <a:ext cx="2610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100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Gentle cleansing gel, perfect for cleansing the skin deep down,…"/>
          <p:cNvSpPr txBox="1"/>
          <p:nvPr/>
        </p:nvSpPr>
        <p:spPr>
          <a:xfrm>
            <a:off x="394598" y="1905105"/>
            <a:ext cx="4400885" cy="14400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Multi-active 3-in-1 face and eye cleanser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Removes make-up and deeply cleanses the skin while respecting its physiological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 for all skin types, even the most sensitive and dehydrated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94598" y="3774247"/>
            <a:ext cx="4487475" cy="387848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Distilled</a:t>
            </a:r>
            <a:r>
              <a:rPr lang="it-IT" sz="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Witch</a:t>
            </a:r>
            <a:r>
              <a:rPr lang="it-IT" sz="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Hazel Water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Centifolia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Rose,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Panthenol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Caprilyl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glycine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endParaRPr lang="it-IT" sz="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clean biotic det 100ml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069" y="1435577"/>
            <a:ext cx="1583629" cy="21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41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B85110B-AEAB-49DA-AF47-3EA1A520A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0" y="754634"/>
            <a:ext cx="4063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OXI-GEL </a:t>
            </a:r>
          </a:p>
          <a:p>
            <a:pPr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DUAL ACTION CLEANSER</a:t>
            </a:r>
          </a:p>
          <a:p>
            <a:pPr algn="ctr" eaLnBrk="1" hangingPunct="1"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096091" y="3573300"/>
            <a:ext cx="2259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100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Gentle cleansing gel, perfect for cleansing the skin deep down,…"/>
          <p:cNvSpPr txBox="1"/>
          <p:nvPr/>
        </p:nvSpPr>
        <p:spPr>
          <a:xfrm>
            <a:off x="361150" y="2033378"/>
            <a:ext cx="4381849" cy="8860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Purifying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2-in-1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facial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cleanser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Enriched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hydrogen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peroxide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Ideal for impure,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oily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hyperkeratotic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2913" y="3664042"/>
            <a:ext cx="4467989" cy="401781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Hydrogen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peroxide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Hamamelis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Arnica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Burdock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Lemon, Bitter Orange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distilled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water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oxi-gel 100ml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077" y="1358348"/>
            <a:ext cx="1591302" cy="22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16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FBDEA075-1044-4EA3-916C-E6F77CFD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27" y="565039"/>
            <a:ext cx="288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SOS RECOVERY</a:t>
            </a:r>
          </a:p>
          <a:p>
            <a:pPr eaLnBrk="1" hangingPunct="1">
              <a:defRPr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CREAM</a:t>
            </a: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Gentle cleansing gel, perfect for cleansing the skin deep down,…"/>
          <p:cNvSpPr txBox="1"/>
          <p:nvPr/>
        </p:nvSpPr>
        <p:spPr>
          <a:xfrm>
            <a:off x="216654" y="1162507"/>
            <a:ext cx="4997520" cy="217322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234000" rIns="216000" bIns="234000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Facial formula with high tolerability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Promotes the repair of fragile skin following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-aesthetic treatments such as laser and chemical peels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Comfortable and lipid-restoring, it creates a barrier on the surface of the skin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microbiome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maintains an optimum level of hydration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1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11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802823" y="3963785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50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6927" y="3567627"/>
            <a:ext cx="4725404" cy="51927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Dipotassium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glycyrrhizate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Centella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Marigold, </a:t>
            </a:r>
          </a:p>
          <a:p>
            <a:pPr lvl="0" algn="ctr"/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Mallow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Chamomile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Bisabolol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Olive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Oil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unsaponifiables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M.W.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Hyaluronic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 2.0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sos recovery crema 50 ml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987" y="1358347"/>
            <a:ext cx="1370710" cy="24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731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17E35326-2237-BA4F-8FB4-5ACFFFC14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68" y="590979"/>
            <a:ext cx="327207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PURITY ACTION </a:t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SERUM</a:t>
            </a:r>
          </a:p>
          <a:p>
            <a:pPr algn="ctr">
              <a:defRPr/>
            </a:pPr>
            <a:endParaRPr lang="it-IT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Gentle cleansing gel, perfect for cleansing the skin deep down,…"/>
          <p:cNvSpPr txBox="1"/>
          <p:nvPr/>
        </p:nvSpPr>
        <p:spPr>
          <a:xfrm>
            <a:off x="366968" y="1645187"/>
            <a:ext cx="5086050" cy="163121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 face formula with rapid action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Powerful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ingredients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keratolytic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sebum-balancing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properties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Improves the appearance of localized skin imperfections, clogged pores and excess of sebum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31899" y="3738801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15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66968" y="3676180"/>
            <a:ext cx="5086051" cy="371465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Niacinamide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Bakuchiol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Dipotassium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glycyrrhizate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lvl="0" algn="ctr"/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Glycolic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Acid,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 2.0</a:t>
            </a:r>
            <a:endParaRPr lang="it-IT" sz="8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 descr="purity action siero 15 ml_group_E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133" y="1645187"/>
            <a:ext cx="1484516" cy="19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14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B8EC248-6A89-46E0-A055-88699A43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67" y="556156"/>
            <a:ext cx="31275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PURITY ACTION </a:t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</a:p>
          <a:p>
            <a:pPr algn="ctr">
              <a:defRPr/>
            </a:pPr>
            <a:endParaRPr lang="it-IT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n-US" sz="9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Gentle cleansing gel, perfect for cleansing the skin deep down,…"/>
          <p:cNvSpPr txBox="1"/>
          <p:nvPr/>
        </p:nvSpPr>
        <p:spPr>
          <a:xfrm>
            <a:off x="366967" y="1464007"/>
            <a:ext cx="5086050" cy="223105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active face texture for an immediate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matifying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effect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improves the appearance of oily skin prone to excess sebum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reinforces the skin’s natural defenses and promotes its barrier function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Recommended for impure, seborrheic and asphyxiated skin, even in adulthood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300557" y="3846080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50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6967" y="3769672"/>
            <a:ext cx="5086050" cy="399035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Boswellia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Extract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Dipotassium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glycyrrhizate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800" b="1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Prebiotics</a:t>
            </a:r>
            <a:r>
              <a:rPr lang="it-IT" sz="800" b="1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Niacinamide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lvl="0" algn="ctr"/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Vitamin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 2.0,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Ascorbyl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800" dirty="0" err="1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tetraisopalmitate</a:t>
            </a:r>
            <a:r>
              <a:rPr lang="it-IT" sz="8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purity crema 50 ml_group_E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464" y="1305826"/>
            <a:ext cx="1287039" cy="23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354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4D692-1440-4788-9B53-5A84A09318AF}"/>
              </a:ext>
            </a:extLst>
          </p:cNvPr>
          <p:cNvSpPr txBox="1">
            <a:spLocks/>
          </p:cNvSpPr>
          <p:nvPr/>
        </p:nvSpPr>
        <p:spPr>
          <a:xfrm>
            <a:off x="329616" y="230472"/>
            <a:ext cx="7640093" cy="62252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dirty="0" err="1">
                <a:solidFill>
                  <a:schemeClr val="tx2"/>
                </a:solidFill>
              </a:rPr>
              <a:t>Complementary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Products</a:t>
            </a:r>
            <a:endParaRPr lang="en-US" dirty="0">
              <a:solidFill>
                <a:srgbClr val="AEAEAE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9F5DA1-B387-4DCE-B517-59C9F2A2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8" y="954929"/>
            <a:ext cx="351765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DE-SENSE</a:t>
            </a:r>
          </a:p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 CREAM COLOUR CORRECTOR</a:t>
            </a:r>
          </a:p>
          <a:p>
            <a:pPr algn="just"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PENTAPEPTIDE SPF 30</a:t>
            </a:r>
          </a:p>
          <a:p>
            <a:pPr algn="just">
              <a:defRPr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endParaRPr lang="it-IT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571D99-675A-4AE7-B72A-A77E20F57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7037" y="2768164"/>
            <a:ext cx="1611519" cy="16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93CFAD9-6C3F-B04E-9547-F57935D7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38" y="2928000"/>
            <a:ext cx="351765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SUNDEFENSE</a:t>
            </a:r>
          </a:p>
          <a:p>
            <a:pPr algn="just">
              <a:defRPr/>
            </a:pP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SPF 50+</a:t>
            </a:r>
          </a:p>
          <a:p>
            <a:pPr algn="just">
              <a:defRPr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 CREAM - AGE PROTECTION</a:t>
            </a:r>
          </a:p>
          <a:p>
            <a:pPr algn="just">
              <a:defRPr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62683" y="2202419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30 ml bottle</a:t>
            </a:r>
            <a:endParaRPr lang="it-IT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655297" y="4386078"/>
            <a:ext cx="8883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28334A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50 ml tube</a:t>
            </a:r>
            <a:endParaRPr lang="en-US" sz="1000" dirty="0">
              <a:solidFill>
                <a:srgbClr val="28334A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Schermata 2019-06-13 alle 12.10.2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95" y="632738"/>
            <a:ext cx="1465515" cy="15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3596" y="1861902"/>
            <a:ext cx="52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  <a:endParaRPr lang="en-US" sz="2400" dirty="0">
              <a:solidFill>
                <a:srgbClr val="C00000"/>
              </a:solidFill>
              <a:latin typeface="Times"/>
              <a:cs typeface="Time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2957" y="2795069"/>
            <a:ext cx="849808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MÅL 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14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" panose="02020603050405020304" pitchFamily="18" charset="0"/>
              </a:rPr>
              <a:t>forbrukere</a:t>
            </a: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803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600363" y="1563301"/>
            <a:ext cx="59432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THE PURITY SYSTEM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3905CC-A672-4829-91FA-B97C8924E812}"/>
              </a:ext>
            </a:extLst>
          </p:cNvPr>
          <p:cNvSpPr/>
          <p:nvPr/>
        </p:nvSpPr>
        <p:spPr>
          <a:xfrm>
            <a:off x="1030975" y="3120256"/>
            <a:ext cx="708205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TEST RESULTS</a:t>
            </a:r>
          </a:p>
        </p:txBody>
      </p:sp>
    </p:spTree>
    <p:extLst>
      <p:ext uri="{BB962C8B-B14F-4D97-AF65-F5344CB8AC3E}">
        <p14:creationId xmlns:p14="http://schemas.microsoft.com/office/powerpoint/2010/main" val="1815232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235914" y="237697"/>
            <a:ext cx="8472378" cy="1067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IMPURE, SEBORRHEIC, ACNE PRONE SKIN AFTER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5 PROFESSIONAL TREATMENT (REDUCED SETTING TIME)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Laura.Cazzanelli\AppData\Local\Microsoft\Windows\Temporary Internet Files\Content.Outlook\4TB0KTDG\PRIMA (1)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14" y="1382575"/>
            <a:ext cx="4283049" cy="32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ura.Cazzanelli\AppData\Local\Microsoft\Windows\Temporary Internet Files\Content.Outlook\4TB0KTDG\PHOTO-2019-05-27-13-12-55_m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723" y="1382575"/>
            <a:ext cx="4283050" cy="32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 rot="676785">
            <a:off x="1753865" y="2110235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 rot="899796">
            <a:off x="6381263" y="1710308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6565161" y="2792061"/>
            <a:ext cx="1573697" cy="15238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474548" y="2304900"/>
            <a:ext cx="591205" cy="56539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ura.Cazzanelli\AppData\Local\Microsoft\Windows\Temporary Internet Files\Content.Outlook\8BO071W0\DOPO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948" y="1058740"/>
            <a:ext cx="2728213" cy="363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ura.Cazzanelli\AppData\Local\Microsoft\Windows\Temporary Internet Files\Content.Outlook\4TB0KTDG\PRIMA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90838" y="1535856"/>
            <a:ext cx="3647042" cy="26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>
          <a:xfrm rot="5400000">
            <a:off x="1900170" y="2290803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 rot="5400000">
            <a:off x="3111366" y="2272280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 rot="5400000">
            <a:off x="5511924" y="2214237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 rot="5400000">
            <a:off x="6639027" y="2217299"/>
            <a:ext cx="367796" cy="7311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4EA7AB4-6530-4948-BA03-02211F7D0BF6}"/>
              </a:ext>
            </a:extLst>
          </p:cNvPr>
          <p:cNvSpPr txBox="1">
            <a:spLocks/>
          </p:cNvSpPr>
          <p:nvPr/>
        </p:nvSpPr>
        <p:spPr>
          <a:xfrm>
            <a:off x="395534" y="237697"/>
            <a:ext cx="8472378" cy="1067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IMPURE, SEBORRHEIC, ACNE PRONE SKIN AFTER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5 PROFESSIONAL TREATMENT (REDUCED SETTING TIME)</a:t>
            </a:r>
          </a:p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161747" y="3711162"/>
            <a:ext cx="591205" cy="56539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998554" y="2656377"/>
            <a:ext cx="458796" cy="42691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9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041A8D6-BD1D-EF43-A70E-708DC8824CBD}"/>
              </a:ext>
            </a:extLst>
          </p:cNvPr>
          <p:cNvSpPr txBox="1">
            <a:spLocks/>
          </p:cNvSpPr>
          <p:nvPr/>
        </p:nvSpPr>
        <p:spPr>
          <a:xfrm>
            <a:off x="330048" y="273135"/>
            <a:ext cx="8606783" cy="8422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dirty="0">
                <a:solidFill>
                  <a:schemeClr val="tx2"/>
                </a:solidFill>
              </a:rPr>
              <a:t>THE PURITY SYSTEM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311F07-EA83-4706-8132-DFFF7F6E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379" y="921"/>
            <a:ext cx="1177622" cy="7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0C54288-97C4-CF4F-A41C-79993A2DFAB5}"/>
              </a:ext>
            </a:extLst>
          </p:cNvPr>
          <p:cNvSpPr txBox="1"/>
          <p:nvPr/>
        </p:nvSpPr>
        <p:spPr>
          <a:xfrm>
            <a:off x="382383" y="4031509"/>
            <a:ext cx="8554447" cy="488731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r>
              <a:rPr lang="en-US" sz="800" dirty="0"/>
              <a:t>* Home products tested: PROCEUTIC Purity Action serum and Purity Action cream. </a:t>
            </a:r>
          </a:p>
          <a:p>
            <a:r>
              <a:rPr lang="en-US" sz="800" dirty="0"/>
              <a:t>** Clinical results on tests conducted on 20 volunteers, aged 14 to 40, with impure, seborrheic and acne-prone skin for a  4-week period, twice a day.</a:t>
            </a:r>
          </a:p>
          <a:p>
            <a:r>
              <a:rPr lang="en-US" sz="800" dirty="0"/>
              <a:t>*** % of the volunteers (20) who expressed a positive opinion after a 4-week period of treatment, twice a day.</a:t>
            </a:r>
            <a:endParaRPr lang="en" sz="800" dirty="0">
              <a:latin typeface="Verdana"/>
              <a:cs typeface="Verdana"/>
            </a:endParaRP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56EB5F28-53A0-A646-A94E-518AA0D6E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07340"/>
              </p:ext>
            </p:extLst>
          </p:nvPr>
        </p:nvGraphicFramePr>
        <p:xfrm>
          <a:off x="4523053" y="1689874"/>
          <a:ext cx="4413778" cy="196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43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POSITIVE OPINION EXPRESSED THROUGH SELF-ASSESSMENT QUESTIONNAIRE ***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20875"/>
                  </a:ext>
                </a:extLst>
              </a:tr>
              <a:tr h="272500"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SEBUM REDUCTION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17"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SKIN IMPERFECTIONS LOOK MINIMISED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372"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SMOOTHER AND EVEN-LOOKING SKIN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13"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REDNESS FROM BREAKOUTS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87"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MATTE, LESS SHINY SKIN</a:t>
                      </a:r>
                      <a:endParaRPr lang="it-IT" sz="9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012">
                <a:tc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REDUCED VISIBILITY OF DILATED PORES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B6A6D928-14E4-A044-9656-D921CCECC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18338"/>
              </p:ext>
            </p:extLst>
          </p:nvPr>
        </p:nvGraphicFramePr>
        <p:xfrm>
          <a:off x="422863" y="1689874"/>
          <a:ext cx="4007375" cy="202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593">
                <a:tc gridSpan="2">
                  <a:txBody>
                    <a:bodyPr/>
                    <a:lstStyle/>
                    <a:p>
                      <a:r>
                        <a:rPr lang="it-IT" sz="9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RESULTS OF THE CLINICAL AND INSTRUMENTAL MEASUREMENTS PERFORMED ON VOLUNTEERS **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7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SEBUM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 to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-52 % </a:t>
                      </a:r>
                    </a:p>
                    <a:p>
                      <a:r>
                        <a:rPr lang="it-IT" sz="9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</a:t>
                      </a:r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-28 %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TEWL (TRANS EPIDERMAL WATER LOSS)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 to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-40 % </a:t>
                      </a:r>
                    </a:p>
                    <a:p>
                      <a:r>
                        <a:rPr lang="it-IT" sz="9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</a:t>
                      </a:r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-22 %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36"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ERYTHEMA INDEX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 to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-24 % </a:t>
                      </a:r>
                    </a:p>
                    <a:p>
                      <a:r>
                        <a:rPr lang="it-IT" sz="900" b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</a:t>
                      </a:r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-17 %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970">
                <a:tc>
                  <a:txBody>
                    <a:bodyPr/>
                    <a:lstStyle/>
                    <a:p>
                      <a:r>
                        <a:rPr lang="it-IT" sz="900" b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COMEDONE VISIBILITY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-60 %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8227977-5AF6-3E44-9FBA-8CC39D254AA8}"/>
              </a:ext>
            </a:extLst>
          </p:cNvPr>
          <p:cNvSpPr txBox="1">
            <a:spLocks/>
          </p:cNvSpPr>
          <p:nvPr/>
        </p:nvSpPr>
        <p:spPr>
          <a:xfrm>
            <a:off x="330048" y="1285942"/>
            <a:ext cx="8297603" cy="4887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sz="1600" dirty="0" err="1">
                <a:solidFill>
                  <a:schemeClr val="tx2"/>
                </a:solidFill>
              </a:rPr>
              <a:t>Clinically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tested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effectiveness</a:t>
            </a:r>
            <a:r>
              <a:rPr lang="it-IT" sz="1600" dirty="0">
                <a:solidFill>
                  <a:schemeClr val="tx2"/>
                </a:solidFill>
              </a:rPr>
              <a:t>*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998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1963597" y="1861897"/>
            <a:ext cx="52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rgbClr val="C00000"/>
                </a:solidFill>
                <a:latin typeface="Times"/>
                <a:cs typeface="Times"/>
              </a:rPr>
              <a:t>PROCEUTIC</a:t>
            </a:r>
            <a:r>
              <a:rPr lang="en-US" sz="3500" dirty="0">
                <a:solidFill>
                  <a:schemeClr val="tx2"/>
                </a:solidFill>
                <a:latin typeface="Times"/>
                <a:cs typeface="Times"/>
              </a:rPr>
              <a:t> </a:t>
            </a:r>
          </a:p>
        </p:txBody>
      </p:sp>
      <p:sp>
        <p:nvSpPr>
          <p:cNvPr id="3" name="Rectangle 20"/>
          <p:cNvSpPr/>
          <p:nvPr/>
        </p:nvSpPr>
        <p:spPr>
          <a:xfrm>
            <a:off x="1897760" y="2717775"/>
            <a:ext cx="521680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chemeClr val="tx2"/>
                </a:solidFill>
                <a:latin typeface="Times"/>
                <a:cs typeface="Times"/>
              </a:rPr>
              <a:t>GUIDE LINES</a:t>
            </a:r>
          </a:p>
        </p:txBody>
      </p:sp>
    </p:spTree>
    <p:extLst>
      <p:ext uri="{BB962C8B-B14F-4D97-AF65-F5344CB8AC3E}">
        <p14:creationId xmlns:p14="http://schemas.microsoft.com/office/powerpoint/2010/main" val="5464551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75" y="323851"/>
            <a:ext cx="771525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 err="1">
                <a:solidFill>
                  <a:schemeClr val="tx2"/>
                </a:solidFill>
              </a:rPr>
              <a:t>Proceutic</a:t>
            </a:r>
            <a:r>
              <a:rPr lang="it-IT" sz="2700" dirty="0">
                <a:solidFill>
                  <a:schemeClr val="tx2"/>
                </a:solidFill>
              </a:rPr>
              <a:t> guide </a:t>
            </a:r>
            <a:r>
              <a:rPr lang="it-IT" sz="2700" dirty="0" err="1">
                <a:solidFill>
                  <a:schemeClr val="tx2"/>
                </a:solidFill>
              </a:rPr>
              <a:t>lines</a:t>
            </a:r>
            <a:r>
              <a:rPr lang="it-IT" sz="2700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 THE TREATMENT:</a:t>
            </a:r>
          </a:p>
          <a:p>
            <a:pPr algn="just">
              <a:lnSpc>
                <a:spcPct val="150000"/>
              </a:lnSpc>
            </a:pP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Proceutic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sheet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a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warnings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client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features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treatment,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reactions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/feelings and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procedure.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a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client’s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cleansing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compare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end of 6 weeks treatment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436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75" y="323851"/>
            <a:ext cx="7715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just">
              <a:lnSpc>
                <a:spcPct val="150000"/>
              </a:lnSpc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THE TREATMENT:</a:t>
            </a:r>
          </a:p>
          <a:p>
            <a:pPr algn="just">
              <a:lnSpc>
                <a:spcPct val="150000"/>
              </a:lnSpc>
            </a:pP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Strictly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client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treatment and indicate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reactions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sheet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TREATMENT:</a:t>
            </a:r>
          </a:p>
          <a:p>
            <a:pPr marL="342900" indent="-342900">
              <a:lnSpc>
                <a:spcPct val="150000"/>
              </a:lnSpc>
            </a:pPr>
            <a:endParaRPr lang="it-IT" sz="12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home care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client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use and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the client after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days of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treatment and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reactions on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sheet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347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6223" y="877654"/>
            <a:ext cx="771525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AGEBIOTIC SYSTEM:</a:t>
            </a: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weeks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(3-4 weeks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+ 3-2 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weeks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treatment once a week, for 3-4 weeks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Proceutic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6 weeks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maximum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twice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summer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</a:pPr>
            <a:endParaRPr lang="it-I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PURITY SYSTEM:</a:t>
            </a:r>
          </a:p>
          <a:p>
            <a:pPr algn="just">
              <a:lnSpc>
                <a:spcPct val="150000"/>
              </a:lnSpc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weeks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(4-5 weeks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+ 2 weeks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treatment once a week, for 4-5 weeks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Proceutic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weeks,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eventually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proceed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futher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maximum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twice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summer</a:t>
            </a: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89FD6E5-CF72-4C46-8C77-39A70ED09102}"/>
              </a:ext>
            </a:extLst>
          </p:cNvPr>
          <p:cNvSpPr/>
          <p:nvPr/>
        </p:nvSpPr>
        <p:spPr>
          <a:xfrm>
            <a:off x="714375" y="282297"/>
            <a:ext cx="17812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700" b="1" dirty="0" err="1">
                <a:solidFill>
                  <a:schemeClr val="tx2"/>
                </a:solidFill>
              </a:rPr>
              <a:t>Resuming</a:t>
            </a:r>
            <a:r>
              <a:rPr lang="it-IT" sz="2700" b="1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65847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81924" y="238125"/>
            <a:ext cx="7594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chemeClr val="tx2"/>
                </a:solidFill>
              </a:rPr>
              <a:t>PROCEUTIC CONSULTATION SHEET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99" y="873184"/>
            <a:ext cx="2766448" cy="391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105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81924" y="238125"/>
            <a:ext cx="7594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chemeClr val="tx2"/>
                </a:solidFill>
              </a:rPr>
              <a:t>PROCEUTIC CONSULTATION SHEET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473" y="939681"/>
            <a:ext cx="4745373" cy="34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3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ains functional substances IN HIGH PERCENTAGE with proven effectiveness and a high safety standard"/>
          <p:cNvSpPr/>
          <p:nvPr/>
        </p:nvSpPr>
        <p:spPr>
          <a:xfrm>
            <a:off x="300995" y="768577"/>
            <a:ext cx="8542009" cy="538605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FORBRUKERE</a:t>
            </a:r>
          </a:p>
          <a:p>
            <a:pPr algn="ctr">
              <a:spcBef>
                <a:spcPts val="600"/>
              </a:spcBef>
            </a:pPr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</a:rPr>
              <a:t>Kvinner og menn– fra 40 år – med dype rynker og pigmenteringer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30E89-9175-EF42-9D39-834356F936C7}"/>
              </a:ext>
            </a:extLst>
          </p:cNvPr>
          <p:cNvSpPr txBox="1">
            <a:spLocks/>
          </p:cNvSpPr>
          <p:nvPr/>
        </p:nvSpPr>
        <p:spPr>
          <a:xfrm>
            <a:off x="219696" y="136446"/>
            <a:ext cx="8472378" cy="5142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pPr>
              <a:lnSpc>
                <a:spcPct val="120000"/>
              </a:lnSpc>
            </a:pPr>
            <a:r>
              <a:rPr lang="it-IT" sz="2400" dirty="0">
                <a:solidFill>
                  <a:schemeClr val="tx2"/>
                </a:solidFill>
              </a:rPr>
              <a:t>PROCEUTIC – MÅLET MED THE AGEBIOTIC SYSTEM TET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B33C85B-B86A-4A05-B215-86F02C011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5676" y="147988"/>
            <a:ext cx="1046628" cy="54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2C7637E6-2C76-494C-A961-3368E911721A}"/>
              </a:ext>
            </a:extLst>
          </p:cNvPr>
          <p:cNvSpPr/>
          <p:nvPr/>
        </p:nvSpPr>
        <p:spPr>
          <a:xfrm>
            <a:off x="290295" y="1578719"/>
            <a:ext cx="4278259" cy="90793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MÅLGRUPPE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De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som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ikke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ønsker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eller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passer for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sterke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medisinske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behandlinger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på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jakt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etter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alternativer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på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markedet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10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C31B089B-B371-49B4-B95E-4D15D01B7A09}"/>
              </a:ext>
            </a:extLst>
          </p:cNvPr>
          <p:cNvSpPr/>
          <p:nvPr/>
        </p:nvSpPr>
        <p:spPr>
          <a:xfrm>
            <a:off x="4633173" y="1486749"/>
            <a:ext cx="4199131" cy="1087473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MÅLGRUPPE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For de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som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gjør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medisinske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behandlinger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vil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forbedre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resultatet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med pre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post-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.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49CA395D-EB91-4C7C-BB42-107ED1C9BC75}"/>
              </a:ext>
            </a:extLst>
          </p:cNvPr>
          <p:cNvSpPr/>
          <p:nvPr/>
        </p:nvSpPr>
        <p:spPr>
          <a:xfrm>
            <a:off x="290296" y="3703909"/>
            <a:ext cx="4278259" cy="774567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VÅRT LØFTE</a:t>
            </a:r>
          </a:p>
          <a:p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Gir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en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synlig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reduksjon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av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rynker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pigmenteringer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etter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 bare 5/6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uker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.</a:t>
            </a:r>
            <a:endParaRPr lang="it-IT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A5CFD857-ECDC-4679-8A15-183BBDC57F40}"/>
              </a:ext>
            </a:extLst>
          </p:cNvPr>
          <p:cNvSpPr/>
          <p:nvPr/>
        </p:nvSpPr>
        <p:spPr>
          <a:xfrm>
            <a:off x="4615547" y="3557718"/>
            <a:ext cx="4238154" cy="1061825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VÅRT LØFTE</a:t>
            </a: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FØR: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forbedring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av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resultatet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grunnet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en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mykere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og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glattere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hud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. </a:t>
            </a:r>
          </a:p>
          <a:p>
            <a:pPr algn="ctr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</a:rPr>
              <a:t>ETTER: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forlenge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resultatet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etter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medisinske</a:t>
            </a:r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Verdana" panose="020B0604030504040204" pitchFamily="34" charset="0"/>
              </a:rPr>
              <a:t>behandlinger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contains functional substances IN HIGH PERCENTAGE with proven effectiveness and a high safety standard">
            <a:extLst>
              <a:ext uri="{FF2B5EF4-FFF2-40B4-BE49-F238E27FC236}">
                <a16:creationId xmlns:a16="http://schemas.microsoft.com/office/drawing/2014/main" id="{E6A1AEED-17AB-4D4F-B45C-B8E7687E5694}"/>
              </a:ext>
            </a:extLst>
          </p:cNvPr>
          <p:cNvSpPr/>
          <p:nvPr/>
        </p:nvSpPr>
        <p:spPr>
          <a:xfrm>
            <a:off x="290295" y="2750121"/>
            <a:ext cx="8542009" cy="538605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4000" tIns="45718" rIns="45718" bIns="45718" anchor="ctr">
            <a:spAutoFit/>
          </a:bodyPr>
          <a:lstStyle>
            <a:lvl1pPr defTabSz="914400">
              <a:spcBef>
                <a:spcPts val="1000"/>
              </a:spcBef>
              <a:defRPr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Verdana" panose="020B0604030504040204" pitchFamily="34" charset="0"/>
              </a:rPr>
              <a:t>LØSNINGEN</a:t>
            </a:r>
          </a:p>
          <a:p>
            <a:pPr algn="ctr">
              <a:spcBef>
                <a:spcPts val="600"/>
              </a:spcBef>
            </a:pPr>
            <a:r>
              <a:rPr lang="it-IT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Proceutic</a:t>
            </a:r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</a:rPr>
              <a:t> The </a:t>
            </a:r>
            <a:r>
              <a:rPr lang="it-IT" sz="1200" dirty="0" err="1">
                <a:solidFill>
                  <a:schemeClr val="tx1"/>
                </a:solidFill>
                <a:latin typeface="Verdana" panose="020B0604030504040204" pitchFamily="34" charset="0"/>
              </a:rPr>
              <a:t>Agebiotic</a:t>
            </a:r>
            <a:r>
              <a:rPr lang="it-IT" sz="1200" dirty="0">
                <a:solidFill>
                  <a:schemeClr val="tx1"/>
                </a:solidFill>
                <a:latin typeface="Verdana" panose="020B0604030504040204" pitchFamily="34" charset="0"/>
              </a:rPr>
              <a:t> System</a:t>
            </a:r>
          </a:p>
        </p:txBody>
      </p: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93982576-DFC0-491E-98FC-109ECF13DAD7}"/>
              </a:ext>
            </a:extLst>
          </p:cNvPr>
          <p:cNvSpPr/>
          <p:nvPr/>
        </p:nvSpPr>
        <p:spPr>
          <a:xfrm rot="10800000">
            <a:off x="2189934" y="1357404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912647DB-299E-4BC1-9CDC-FD80B73E87FC}"/>
              </a:ext>
            </a:extLst>
          </p:cNvPr>
          <p:cNvSpPr/>
          <p:nvPr/>
        </p:nvSpPr>
        <p:spPr>
          <a:xfrm rot="10800000">
            <a:off x="6508787" y="1357404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22">
            <a:extLst>
              <a:ext uri="{FF2B5EF4-FFF2-40B4-BE49-F238E27FC236}">
                <a16:creationId xmlns:a16="http://schemas.microsoft.com/office/drawing/2014/main" id="{D88E92EB-844A-49C7-92BD-5750B85E8618}"/>
              </a:ext>
            </a:extLst>
          </p:cNvPr>
          <p:cNvSpPr/>
          <p:nvPr/>
        </p:nvSpPr>
        <p:spPr>
          <a:xfrm rot="10800000">
            <a:off x="4335466" y="2532799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2">
            <a:extLst>
              <a:ext uri="{FF2B5EF4-FFF2-40B4-BE49-F238E27FC236}">
                <a16:creationId xmlns:a16="http://schemas.microsoft.com/office/drawing/2014/main" id="{6C44299D-20ED-44AF-B09E-698E8AF1A7EB}"/>
              </a:ext>
            </a:extLst>
          </p:cNvPr>
          <p:cNvSpPr/>
          <p:nvPr/>
        </p:nvSpPr>
        <p:spPr>
          <a:xfrm rot="10800000">
            <a:off x="6508787" y="3320741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2">
            <a:extLst>
              <a:ext uri="{FF2B5EF4-FFF2-40B4-BE49-F238E27FC236}">
                <a16:creationId xmlns:a16="http://schemas.microsoft.com/office/drawing/2014/main" id="{28D6A9DF-4EA8-47A5-820F-7A507214AFB2}"/>
              </a:ext>
            </a:extLst>
          </p:cNvPr>
          <p:cNvSpPr/>
          <p:nvPr/>
        </p:nvSpPr>
        <p:spPr>
          <a:xfrm rot="10800000">
            <a:off x="2189934" y="3331537"/>
            <a:ext cx="451666" cy="164520"/>
          </a:xfrm>
          <a:prstGeom prst="triangl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81924" y="238125"/>
            <a:ext cx="7594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chemeClr val="tx2"/>
                </a:solidFill>
              </a:rPr>
              <a:t>PROCEUTIC CONSULTATION SHEET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192" y="939681"/>
            <a:ext cx="4786572" cy="339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095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889" y="875653"/>
            <a:ext cx="2586383" cy="3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81924" y="238125"/>
            <a:ext cx="7594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chemeClr val="tx2"/>
                </a:solidFill>
              </a:rPr>
              <a:t>PROCEUTIC CONSULTATION SHEET</a:t>
            </a:r>
          </a:p>
        </p:txBody>
      </p:sp>
    </p:spTree>
    <p:extLst>
      <p:ext uri="{BB962C8B-B14F-4D97-AF65-F5344CB8AC3E}">
        <p14:creationId xmlns:p14="http://schemas.microsoft.com/office/powerpoint/2010/main" val="40341620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81924" y="238125"/>
            <a:ext cx="7594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dirty="0">
                <a:solidFill>
                  <a:schemeClr val="tx2"/>
                </a:solidFill>
              </a:rPr>
              <a:t>PROCEUTIC CONSULTATION SHEET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257FD1-9C72-274E-99E5-547ED62D3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74" y="823676"/>
            <a:ext cx="2666851" cy="3758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F17C586-D75B-9C4E-8233-9863425E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74" y="823676"/>
            <a:ext cx="2666852" cy="37613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54213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3BD365E-F7F3-1F4D-AAF7-15629AFD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722" y="173231"/>
            <a:ext cx="1462278" cy="5109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5399972-AC0F-AC46-BF6D-8FBBCC0FA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1" y="173231"/>
            <a:ext cx="1462279" cy="510917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11D4E5AD-A3CE-B045-8505-936EE7034FF9}"/>
              </a:ext>
            </a:extLst>
          </p:cNvPr>
          <p:cNvGrpSpPr/>
          <p:nvPr/>
        </p:nvGrpSpPr>
        <p:grpSpPr>
          <a:xfrm>
            <a:off x="3351903" y="2267183"/>
            <a:ext cx="2478602" cy="1781180"/>
            <a:chOff x="6139273" y="1345034"/>
            <a:chExt cx="2478602" cy="1781180"/>
          </a:xfrm>
        </p:grpSpPr>
        <p:pic>
          <p:nvPicPr>
            <p:cNvPr id="7" name="Immagine 5" descr="Immagine 5">
              <a:extLst>
                <a:ext uri="{FF2B5EF4-FFF2-40B4-BE49-F238E27FC236}">
                  <a16:creationId xmlns:a16="http://schemas.microsoft.com/office/drawing/2014/main" id="{E4807584-4A38-BD49-9DAD-13EB1311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9273" y="1345034"/>
              <a:ext cx="2478602" cy="1781180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76FD001-FEB7-284B-8B51-A4AAB844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7531" y="2378023"/>
              <a:ext cx="1494998" cy="341025"/>
            </a:xfrm>
            <a:prstGeom prst="rect">
              <a:avLst/>
            </a:prstGeom>
          </p:spPr>
        </p:pic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6944975B-3D71-2D41-B415-A704AD4E2A04}"/>
              </a:ext>
            </a:extLst>
          </p:cNvPr>
          <p:cNvSpPr/>
          <p:nvPr/>
        </p:nvSpPr>
        <p:spPr>
          <a:xfrm>
            <a:off x="5322410" y="3157773"/>
            <a:ext cx="1542081" cy="1141761"/>
          </a:xfrm>
          <a:prstGeom prst="ellipse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4D273C-D1D6-1B4B-97B9-C24FF9A2C034}"/>
              </a:ext>
            </a:extLst>
          </p:cNvPr>
          <p:cNvSpPr txBox="1"/>
          <p:nvPr/>
        </p:nvSpPr>
        <p:spPr>
          <a:xfrm>
            <a:off x="5447632" y="3486150"/>
            <a:ext cx="1394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EVIDENT RESULTS </a:t>
            </a:r>
          </a:p>
          <a:p>
            <a:pPr algn="ctr"/>
            <a:r>
              <a:rPr lang="it-IT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sz="1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</a:t>
            </a:r>
            <a:r>
              <a:rPr lang="it-IT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weeks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86BA60-6596-9840-B96B-E96CB7A8396A}"/>
              </a:ext>
            </a:extLst>
          </p:cNvPr>
          <p:cNvSpPr txBox="1"/>
          <p:nvPr/>
        </p:nvSpPr>
        <p:spPr>
          <a:xfrm>
            <a:off x="2339928" y="3563094"/>
            <a:ext cx="13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/>
            <a:r>
              <a:rPr lang="it-IT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007A7E1-6A7F-5A43-97C1-2BAD053699A3}"/>
              </a:ext>
            </a:extLst>
          </p:cNvPr>
          <p:cNvSpPr/>
          <p:nvPr/>
        </p:nvSpPr>
        <p:spPr>
          <a:xfrm>
            <a:off x="2334753" y="3157773"/>
            <a:ext cx="1542081" cy="1141761"/>
          </a:xfrm>
          <a:prstGeom prst="ellipse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52A57B8-4868-3B4C-9439-82BC609CDDE2}"/>
              </a:ext>
            </a:extLst>
          </p:cNvPr>
          <p:cNvSpPr/>
          <p:nvPr/>
        </p:nvSpPr>
        <p:spPr>
          <a:xfrm>
            <a:off x="3817001" y="1422508"/>
            <a:ext cx="1542081" cy="1141761"/>
          </a:xfrm>
          <a:prstGeom prst="ellipse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116B53D-C208-B043-B233-701365D69ECA}"/>
              </a:ext>
            </a:extLst>
          </p:cNvPr>
          <p:cNvSpPr txBox="1"/>
          <p:nvPr/>
        </p:nvSpPr>
        <p:spPr>
          <a:xfrm>
            <a:off x="3686941" y="1783948"/>
            <a:ext cx="181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DERMACEUTICAL </a:t>
            </a:r>
          </a:p>
          <a:p>
            <a:pPr algn="ctr"/>
            <a:r>
              <a:rPr lang="it-IT" sz="1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5506C1-686E-0C4B-B760-75D832DBB9F3}"/>
              </a:ext>
            </a:extLst>
          </p:cNvPr>
          <p:cNvSpPr txBox="1"/>
          <p:nvPr/>
        </p:nvSpPr>
        <p:spPr>
          <a:xfrm>
            <a:off x="3410763" y="783351"/>
            <a:ext cx="2354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EFFECTIVENESS</a:t>
            </a:r>
          </a:p>
          <a:p>
            <a:pPr algn="ctr"/>
            <a:r>
              <a:rPr lang="it-IT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it-IT" sz="1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</a:t>
            </a:r>
            <a:r>
              <a:rPr lang="it-IT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ingredients</a:t>
            </a:r>
            <a:r>
              <a:rPr lang="it-IT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it-IT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ALSO in </a:t>
            </a:r>
            <a:r>
              <a:rPr lang="it-IT" sz="10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Dematology</a:t>
            </a:r>
            <a:endParaRPr lang="it-IT" sz="1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B58A47-BA37-6443-8799-C88AFDC5A7FF}"/>
              </a:ext>
            </a:extLst>
          </p:cNvPr>
          <p:cNvSpPr txBox="1"/>
          <p:nvPr/>
        </p:nvSpPr>
        <p:spPr>
          <a:xfrm>
            <a:off x="1790039" y="1765198"/>
            <a:ext cx="203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TOLERABILITY </a:t>
            </a:r>
          </a:p>
          <a:p>
            <a:pPr algn="ctr"/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dermo-compatible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</a:t>
            </a:r>
            <a:endParaRPr lang="it-IT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4DE7E95-76B0-7140-8D31-B2C0B8D7D81B}"/>
              </a:ext>
            </a:extLst>
          </p:cNvPr>
          <p:cNvSpPr txBox="1"/>
          <p:nvPr/>
        </p:nvSpPr>
        <p:spPr>
          <a:xfrm>
            <a:off x="1374069" y="2909704"/>
            <a:ext cx="2036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27724EF-4EC2-A046-AC4C-C64EF0202008}"/>
              </a:ext>
            </a:extLst>
          </p:cNvPr>
          <p:cNvSpPr txBox="1"/>
          <p:nvPr/>
        </p:nvSpPr>
        <p:spPr>
          <a:xfrm>
            <a:off x="389363" y="3552225"/>
            <a:ext cx="2036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target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EEEC45B-4F92-2543-BE96-607807160A21}"/>
              </a:ext>
            </a:extLst>
          </p:cNvPr>
          <p:cNvSpPr txBox="1"/>
          <p:nvPr/>
        </p:nvSpPr>
        <p:spPr>
          <a:xfrm>
            <a:off x="659517" y="4121451"/>
            <a:ext cx="20366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Strenght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endParaRPr lang="it-IT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9705387-25B6-864E-861C-C21F67B72148}"/>
              </a:ext>
            </a:extLst>
          </p:cNvPr>
          <p:cNvSpPr txBox="1"/>
          <p:nvPr/>
        </p:nvSpPr>
        <p:spPr>
          <a:xfrm>
            <a:off x="5147257" y="1593270"/>
            <a:ext cx="20366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</a:t>
            </a:r>
          </a:p>
          <a:p>
            <a:pPr algn="ctr"/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dermatologically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</a:t>
            </a:r>
            <a:endParaRPr lang="it-IT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5276C1-0278-EB43-84F6-EB354595A6A8}"/>
              </a:ext>
            </a:extLst>
          </p:cNvPr>
          <p:cNvSpPr txBox="1"/>
          <p:nvPr/>
        </p:nvSpPr>
        <p:spPr>
          <a:xfrm>
            <a:off x="6022939" y="2827038"/>
            <a:ext cx="203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Bioline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it-IT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8159C28-D09A-FC48-96BC-7CBE7CA13D7B}"/>
              </a:ext>
            </a:extLst>
          </p:cNvPr>
          <p:cNvSpPr txBox="1"/>
          <p:nvPr/>
        </p:nvSpPr>
        <p:spPr>
          <a:xfrm>
            <a:off x="6638010" y="3496994"/>
            <a:ext cx="203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Integrative 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</a:p>
          <a:p>
            <a:pPr algn="ctr"/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Bioline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endParaRPr lang="it-IT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CBB52ED-5C81-F341-A30F-AD65420E08FD}"/>
              </a:ext>
            </a:extLst>
          </p:cNvPr>
          <p:cNvSpPr txBox="1"/>
          <p:nvPr/>
        </p:nvSpPr>
        <p:spPr>
          <a:xfrm>
            <a:off x="6332241" y="4230826"/>
            <a:ext cx="203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rigorous</a:t>
            </a:r>
            <a:r>
              <a:rPr lang="it-IT" sz="9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it-IT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protocols</a:t>
            </a:r>
            <a:endParaRPr lang="it-IT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374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63597" y="2174721"/>
            <a:ext cx="5216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i="1" dirty="0">
                <a:solidFill>
                  <a:schemeClr val="bg1"/>
                </a:solidFill>
                <a:latin typeface="Times"/>
                <a:cs typeface="Times"/>
              </a:rPr>
              <a:t>Thank you and keep up the good work!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943" y="4228927"/>
            <a:ext cx="1140115" cy="7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390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3596" y="1861902"/>
            <a:ext cx="52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PROCEUTIC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2958" y="3175173"/>
            <a:ext cx="8498083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FOCUS ON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functional ingredients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13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/>
        </p:nvSpPr>
        <p:spPr>
          <a:xfrm>
            <a:off x="1963596" y="1861902"/>
            <a:ext cx="52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00" dirty="0">
                <a:solidFill>
                  <a:schemeClr val="tx2">
                    <a:lumMod val="75000"/>
                  </a:schemeClr>
                </a:solidFill>
                <a:latin typeface="Times"/>
                <a:cs typeface="Times"/>
              </a:rPr>
              <a:t>PROCEUTIC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68677-5626-4142-934C-51AA1D9370AA}"/>
              </a:ext>
            </a:extLst>
          </p:cNvPr>
          <p:cNvSpPr/>
          <p:nvPr/>
        </p:nvSpPr>
        <p:spPr>
          <a:xfrm>
            <a:off x="322958" y="3175173"/>
            <a:ext cx="8498083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SKIN AGING WITH DEEP WRINKLES AND SPOTS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111F3A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FUNCTIONAL INGREDIENTS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425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35811" y="166386"/>
            <a:ext cx="8648532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Biotech filler </a:t>
            </a:r>
            <a:r>
              <a:rPr lang="it-IT" sz="2400" dirty="0">
                <a:solidFill>
                  <a:schemeClr val="tx2"/>
                </a:solidFill>
              </a:rPr>
              <a:t>(</a:t>
            </a:r>
            <a:r>
              <a:rPr lang="it-IT" sz="2400" dirty="0" err="1">
                <a:solidFill>
                  <a:schemeClr val="tx2"/>
                </a:solidFill>
              </a:rPr>
              <a:t>Disodium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Acetyl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Glucosamine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Phosphate</a:t>
            </a:r>
            <a:r>
              <a:rPr lang="it-IT" sz="24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165" y="799655"/>
            <a:ext cx="8544023" cy="1562380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synthesize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GAGs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glycosaminoglycans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hyaluronic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acid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N-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acetyl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glucosamine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6-phosphate sugar (NAG6P)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 filler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concentrated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NAG6P obtained by means of an exclusive green chemistry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biotechnology process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4C544DB-9A44-674B-B9B6-644B9435D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535" y="2064868"/>
            <a:ext cx="4567417" cy="24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385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933" y="854001"/>
            <a:ext cx="4300973" cy="2406131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 filler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unique source of skin building block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cutaneous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cells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stimulates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regeneration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production of GAGs at the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epidermic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dermic level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sella di testo 16">
            <a:extLst>
              <a:ext uri="{FF2B5EF4-FFF2-40B4-BE49-F238E27FC236}">
                <a16:creationId xmlns:a16="http://schemas.microsoft.com/office/drawing/2014/main" id="{B0DC7233-493B-410F-823E-70F3B4A388FC}"/>
              </a:ext>
            </a:extLst>
          </p:cNvPr>
          <p:cNvSpPr txBox="1"/>
          <p:nvPr/>
        </p:nvSpPr>
        <p:spPr>
          <a:xfrm>
            <a:off x="5504329" y="3847700"/>
            <a:ext cx="3304738" cy="85139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of the active molecule of BIOTECH FILLER  on human skin during 10 days. Quantification of acid GAGs by image analysis. </a:t>
            </a:r>
            <a:r>
              <a:rPr lang="it-IT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(Control: </a:t>
            </a:r>
            <a:r>
              <a:rPr lang="it-IT" sz="1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</a:t>
            </a:r>
            <a:r>
              <a:rPr lang="it-IT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</a:t>
            </a:r>
            <a:r>
              <a:rPr lang="it-IT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NAG6P)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A4AE45A-D565-479D-80A7-0B31507349FF}"/>
              </a:ext>
            </a:extLst>
          </p:cNvPr>
          <p:cNvSpPr/>
          <p:nvPr/>
        </p:nvSpPr>
        <p:spPr>
          <a:xfrm>
            <a:off x="5208521" y="993892"/>
            <a:ext cx="3600546" cy="92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SKIN - STIMULATION OF GAG PRODUCTION IN PAPILLAR DERMIS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+ 84% in 10 DAYS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97A3E3-875A-B642-9A2E-EDE22C888F99}"/>
              </a:ext>
            </a:extLst>
          </p:cNvPr>
          <p:cNvSpPr txBox="1">
            <a:spLocks/>
          </p:cNvSpPr>
          <p:nvPr/>
        </p:nvSpPr>
        <p:spPr>
          <a:xfrm>
            <a:off x="335811" y="166386"/>
            <a:ext cx="8648532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Biotech filler </a:t>
            </a:r>
            <a:r>
              <a:rPr lang="it-IT" sz="2400" dirty="0">
                <a:solidFill>
                  <a:schemeClr val="tx2"/>
                </a:solidFill>
              </a:rPr>
              <a:t>(</a:t>
            </a:r>
            <a:r>
              <a:rPr lang="it-IT" sz="2400" dirty="0" err="1">
                <a:solidFill>
                  <a:schemeClr val="tx2"/>
                </a:solidFill>
              </a:rPr>
              <a:t>Disodium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Acetyl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Glucosamine</a:t>
            </a:r>
            <a:r>
              <a:rPr lang="it-IT" sz="2400" dirty="0">
                <a:solidFill>
                  <a:schemeClr val="tx2"/>
                </a:solidFill>
              </a:rPr>
              <a:t> </a:t>
            </a:r>
            <a:r>
              <a:rPr lang="it-IT" sz="2400" dirty="0" err="1">
                <a:solidFill>
                  <a:schemeClr val="tx2"/>
                </a:solidFill>
              </a:rPr>
              <a:t>Phosphate</a:t>
            </a:r>
            <a:r>
              <a:rPr lang="it-IT" sz="2400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8E5E6C9-0EB6-E44B-95DB-ED4D71A09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32"/>
          <a:stretch/>
        </p:blipFill>
        <p:spPr>
          <a:xfrm>
            <a:off x="4857970" y="1920556"/>
            <a:ext cx="3951097" cy="1646892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C6F5EECE-32EF-4915-8712-F7327DC6A505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10" name="Pentagono 6">
              <a:hlinkClick r:id="rId3" action="ppaction://hlinksldjump"/>
              <a:extLst>
                <a:ext uri="{FF2B5EF4-FFF2-40B4-BE49-F238E27FC236}">
                  <a16:creationId xmlns:a16="http://schemas.microsoft.com/office/drawing/2014/main" id="{2DAC105F-6489-41B0-9C78-8C2F7CE14A42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3748C4B-1759-4141-983B-9502184BA28B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986318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347730" y="139028"/>
            <a:ext cx="8346818" cy="622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700" kern="1200">
                <a:solidFill>
                  <a:srgbClr val="1F497D"/>
                </a:solidFill>
                <a:latin typeface="Times"/>
                <a:ea typeface="+mj-ea"/>
                <a:cs typeface="Times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Cyclopeptide-5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928" y="813878"/>
            <a:ext cx="5363977" cy="3977721"/>
          </a:xfrm>
          <a:prstGeom prst="rect">
            <a:avLst/>
          </a:prstGeom>
          <a:noFill/>
        </p:spPr>
        <p:txBody>
          <a:bodyPr wrap="square" numCol="1" spcCol="540000" rtlCol="0">
            <a:no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Cyclic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peptide of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generation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from traditional linear peptides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shows high selectivity to specific skin receptors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integrins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Mimicking natural processes of skin communication and repair.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Stimulating the production of important proteins of the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basement membrane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laminin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IV and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collagen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IV)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Protecting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ECM-structures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Extracellular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Matrix)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 enzymatic degradation (collagenase 3 and  elastase A2)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6859C0F-0291-4BA8-B454-82E870174D2C}"/>
              </a:ext>
            </a:extLst>
          </p:cNvPr>
          <p:cNvSpPr/>
          <p:nvPr/>
        </p:nvSpPr>
        <p:spPr>
          <a:xfrm>
            <a:off x="5780189" y="3692471"/>
            <a:ext cx="3642101" cy="1098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FIRMNESS AND ELASTICITY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it-IT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VISIBLE WRINKLE REDUCTION 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0D1C79E-B245-49C6-B497-28A21A8E49DC}"/>
              </a:ext>
            </a:extLst>
          </p:cNvPr>
          <p:cNvSpPr/>
          <p:nvPr/>
        </p:nvSpPr>
        <p:spPr>
          <a:xfrm>
            <a:off x="6802672" y="3692965"/>
            <a:ext cx="819912" cy="281938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9DB750A-7D75-5940-AC91-9E7FBF624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189" y="638962"/>
            <a:ext cx="3115882" cy="2891498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8B212A2-8AEE-41CB-BE38-7A11EAFF0B83}"/>
              </a:ext>
            </a:extLst>
          </p:cNvPr>
          <p:cNvGrpSpPr/>
          <p:nvPr/>
        </p:nvGrpSpPr>
        <p:grpSpPr>
          <a:xfrm rot="10800000">
            <a:off x="8689859" y="154223"/>
            <a:ext cx="236660" cy="215900"/>
            <a:chOff x="8216900" y="3956050"/>
            <a:chExt cx="361950" cy="330200"/>
          </a:xfrm>
        </p:grpSpPr>
        <p:sp>
          <p:nvSpPr>
            <p:cNvPr id="9" name="Pentagono 6">
              <a:hlinkClick r:id="rId4" action="ppaction://hlinksldjump"/>
              <a:extLst>
                <a:ext uri="{FF2B5EF4-FFF2-40B4-BE49-F238E27FC236}">
                  <a16:creationId xmlns:a16="http://schemas.microsoft.com/office/drawing/2014/main" id="{B03884C6-146A-492A-8E1F-51F881101F5F}"/>
                </a:ext>
              </a:extLst>
            </p:cNvPr>
            <p:cNvSpPr/>
            <p:nvPr/>
          </p:nvSpPr>
          <p:spPr>
            <a:xfrm>
              <a:off x="8305800" y="4019550"/>
              <a:ext cx="209550" cy="209550"/>
            </a:xfrm>
            <a:prstGeom prst="homePlate">
              <a:avLst/>
            </a:prstGeom>
            <a:solidFill>
              <a:srgbClr val="111F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27038B4-CB94-4D76-A148-2ECE9FFA4DC7}"/>
                </a:ext>
              </a:extLst>
            </p:cNvPr>
            <p:cNvSpPr/>
            <p:nvPr/>
          </p:nvSpPr>
          <p:spPr>
            <a:xfrm>
              <a:off x="8216900" y="3956050"/>
              <a:ext cx="361950" cy="330200"/>
            </a:xfrm>
            <a:prstGeom prst="rect">
              <a:avLst/>
            </a:prstGeom>
            <a:noFill/>
            <a:ln>
              <a:solidFill>
                <a:srgbClr val="111F3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9016921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DI TESTO DESCRITTIVO">
  <a:themeElements>
    <a:clrScheme name="BIOLINE COLORS">
      <a:dk1>
        <a:sysClr val="windowText" lastClr="000000"/>
      </a:dk1>
      <a:lt1>
        <a:sysClr val="window" lastClr="FFFFFF"/>
      </a:lt1>
      <a:dk2>
        <a:srgbClr val="28334A"/>
      </a:dk2>
      <a:lt2>
        <a:srgbClr val="DBDBDB"/>
      </a:lt2>
      <a:accent1>
        <a:srgbClr val="F0DDD7"/>
      </a:accent1>
      <a:accent2>
        <a:srgbClr val="D36533"/>
      </a:accent2>
      <a:accent3>
        <a:srgbClr val="AEAEAE"/>
      </a:accent3>
      <a:accent4>
        <a:srgbClr val="707070"/>
      </a:accent4>
      <a:accent5>
        <a:srgbClr val="9C9C9C"/>
      </a:accent5>
      <a:accent6>
        <a:srgbClr val="AEAEAE"/>
      </a:accent6>
      <a:hlink>
        <a:srgbClr val="404040"/>
      </a:hlink>
      <a:folHlink>
        <a:srgbClr val="45454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5312</Words>
  <Application>Microsoft Office PowerPoint</Application>
  <PresentationFormat>Skjermfremvisning (16:9)</PresentationFormat>
  <Paragraphs>863</Paragraphs>
  <Slides>114</Slides>
  <Notes>43</Notes>
  <HiddenSlides>3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114</vt:i4>
      </vt:variant>
    </vt:vector>
  </HeadingPairs>
  <TitlesOfParts>
    <vt:vector size="124" baseType="lpstr">
      <vt:lpstr>Arial</vt:lpstr>
      <vt:lpstr>Calibri</vt:lpstr>
      <vt:lpstr>Calibri Light</vt:lpstr>
      <vt:lpstr>Symbol</vt:lpstr>
      <vt:lpstr>Times</vt:lpstr>
      <vt:lpstr>Times New Roman</vt:lpstr>
      <vt:lpstr>Verdana</vt:lpstr>
      <vt:lpstr>Wingdings</vt:lpstr>
      <vt:lpstr>SLIDE DI TESTO DESCRITTIVO</vt:lpstr>
      <vt:lpstr>Personalizza struttura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ricerca cosmetologica</dc:title>
  <dc:creator>- -</dc:creator>
  <cp:lastModifiedBy>Marianne Glomsaas</cp:lastModifiedBy>
  <cp:revision>564</cp:revision>
  <cp:lastPrinted>2020-01-15T09:10:42Z</cp:lastPrinted>
  <dcterms:created xsi:type="dcterms:W3CDTF">2018-08-02T10:45:41Z</dcterms:created>
  <dcterms:modified xsi:type="dcterms:W3CDTF">2020-02-05T08:08:14Z</dcterms:modified>
</cp:coreProperties>
</file>